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9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2" r:id="rId15"/>
    <p:sldId id="310" r:id="rId16"/>
    <p:sldId id="313" r:id="rId17"/>
    <p:sldId id="314" r:id="rId18"/>
    <p:sldId id="317" r:id="rId19"/>
    <p:sldId id="316" r:id="rId20"/>
    <p:sldId id="318" r:id="rId21"/>
    <p:sldId id="319" r:id="rId22"/>
    <p:sldId id="320" r:id="rId23"/>
    <p:sldId id="321" r:id="rId24"/>
    <p:sldId id="322" r:id="rId25"/>
    <p:sldId id="323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70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57B7-0108-4C29-90E4-67CB6C4A13AF}" type="datetimeFigureOut">
              <a:rPr lang="es-MX" smtClean="0"/>
              <a:t>01/04/2025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C5F-93F6-42D3-BB3F-E662716AF7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567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57B7-0108-4C29-90E4-67CB6C4A13AF}" type="datetimeFigureOut">
              <a:rPr lang="es-MX" smtClean="0"/>
              <a:t>01/04/2025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C5F-93F6-42D3-BB3F-E662716AF7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714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57B7-0108-4C29-90E4-67CB6C4A13AF}" type="datetimeFigureOut">
              <a:rPr lang="es-MX" smtClean="0"/>
              <a:t>01/04/2025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C5F-93F6-42D3-BB3F-E662716AF7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354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0"/>
            <a:ext cx="12185650" cy="1371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6673001"/>
            <a:ext cx="12192000" cy="1778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 idx="4294967295"/>
          </p:nvPr>
        </p:nvSpPr>
        <p:spPr>
          <a:xfrm>
            <a:off x="736600" y="0"/>
            <a:ext cx="5257800" cy="1325563"/>
          </a:xfrm>
        </p:spPr>
        <p:txBody>
          <a:bodyPr>
            <a:normAutofit/>
          </a:bodyPr>
          <a:lstStyle/>
          <a:p>
            <a:r>
              <a:rPr lang="es-MX" sz="2800" b="1" dirty="0" err="1" smtClean="0">
                <a:solidFill>
                  <a:srgbClr val="700000"/>
                </a:solidFill>
                <a:latin typeface="Patria" pitchFamily="50" charset="0"/>
              </a:rPr>
              <a:t>Lorem</a:t>
            </a:r>
            <a:r>
              <a:rPr lang="es-MX" sz="2800" b="1" dirty="0" smtClean="0">
                <a:solidFill>
                  <a:srgbClr val="700000"/>
                </a:solidFill>
                <a:latin typeface="Patria" pitchFamily="50" charset="0"/>
              </a:rPr>
              <a:t> </a:t>
            </a:r>
            <a:r>
              <a:rPr lang="es-MX" sz="2800" b="1" dirty="0" err="1" smtClean="0">
                <a:solidFill>
                  <a:srgbClr val="700000"/>
                </a:solidFill>
                <a:latin typeface="Patria" pitchFamily="50" charset="0"/>
              </a:rPr>
              <a:t>Ipsu</a:t>
            </a:r>
            <a:r>
              <a:rPr lang="es-MX" sz="2800" b="1" dirty="0" err="1">
                <a:solidFill>
                  <a:srgbClr val="700000"/>
                </a:solidFill>
                <a:latin typeface="Patria" pitchFamily="50" charset="0"/>
              </a:rPr>
              <a:t>m</a:t>
            </a:r>
            <a:endParaRPr lang="es-MX" sz="2800" b="1" dirty="0">
              <a:solidFill>
                <a:srgbClr val="700000"/>
              </a:solidFill>
              <a:latin typeface="Patria" pitchFamily="50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3000" y="225034"/>
            <a:ext cx="2363006" cy="71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1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57B7-0108-4C29-90E4-67CB6C4A13AF}" type="datetimeFigureOut">
              <a:rPr lang="es-MX" smtClean="0"/>
              <a:t>01/04/2025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C5F-93F6-42D3-BB3F-E662716AF7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070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57B7-0108-4C29-90E4-67CB6C4A13AF}" type="datetimeFigureOut">
              <a:rPr lang="es-MX" smtClean="0"/>
              <a:t>01/04/2025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C5F-93F6-42D3-BB3F-E662716AF7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442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57B7-0108-4C29-90E4-67CB6C4A13AF}" type="datetimeFigureOut">
              <a:rPr lang="es-MX" smtClean="0"/>
              <a:t>01/04/2025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C5F-93F6-42D3-BB3F-E662716AF7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480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57B7-0108-4C29-90E4-67CB6C4A13AF}" type="datetimeFigureOut">
              <a:rPr lang="es-MX" smtClean="0"/>
              <a:t>01/04/2025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C5F-93F6-42D3-BB3F-E662716AF7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025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57B7-0108-4C29-90E4-67CB6C4A13AF}" type="datetimeFigureOut">
              <a:rPr lang="es-MX" smtClean="0"/>
              <a:t>01/04/2025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C5F-93F6-42D3-BB3F-E662716AF7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934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57B7-0108-4C29-90E4-67CB6C4A13AF}" type="datetimeFigureOut">
              <a:rPr lang="es-MX" smtClean="0"/>
              <a:t>01/04/2025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C5F-93F6-42D3-BB3F-E662716AF7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570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57B7-0108-4C29-90E4-67CB6C4A13AF}" type="datetimeFigureOut">
              <a:rPr lang="es-MX" smtClean="0"/>
              <a:t>01/04/2025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4C5F-93F6-42D3-BB3F-E662716AF7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754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57B7-0108-4C29-90E4-67CB6C4A13AF}" type="datetimeFigureOut">
              <a:rPr lang="es-MX" smtClean="0"/>
              <a:t>01/04/2025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4C5F-93F6-42D3-BB3F-E662716AF7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463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603" y="748145"/>
            <a:ext cx="1973321" cy="6878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416" y="748145"/>
            <a:ext cx="2251871" cy="68782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422967" y="1952222"/>
            <a:ext cx="4965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MX" sz="3200" b="1" kern="0" dirty="0" smtClean="0">
                <a:solidFill>
                  <a:prstClr val="black"/>
                </a:solidFill>
                <a:latin typeface="Patria" pitchFamily="50" charset="0"/>
              </a:rPr>
              <a:t> </a:t>
            </a:r>
            <a:endParaRPr lang="es-MX" sz="3200" b="1" kern="0" dirty="0">
              <a:solidFill>
                <a:prstClr val="black"/>
              </a:solidFill>
              <a:latin typeface="Patria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929782" y="1952222"/>
            <a:ext cx="39518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700000"/>
                </a:solidFill>
                <a:latin typeface="Patria" pitchFamily="50" charset="0"/>
              </a:rPr>
              <a:t>CONTRALORÍA SOCIAL DEL PROGRAMA DE BECAS DEL </a:t>
            </a:r>
          </a:p>
          <a:p>
            <a:pPr algn="ctr"/>
            <a:r>
              <a:rPr lang="es-MX" sz="3600" b="1" dirty="0">
                <a:solidFill>
                  <a:srgbClr val="700000"/>
                </a:solidFill>
                <a:latin typeface="Patria" pitchFamily="50" charset="0"/>
              </a:rPr>
              <a:t>CEP- CSAEGRO</a:t>
            </a:r>
          </a:p>
        </p:txBody>
      </p:sp>
    </p:spTree>
    <p:extLst>
      <p:ext uri="{BB962C8B-B14F-4D97-AF65-F5344CB8AC3E}">
        <p14:creationId xmlns:p14="http://schemas.microsoft.com/office/powerpoint/2010/main" val="34839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94014" y="862839"/>
            <a:ext cx="10878229" cy="921356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700000"/>
                </a:solidFill>
                <a:latin typeface="Patria" pitchFamily="50" charset="0"/>
              </a:rPr>
              <a:t>5. BECA DE ESTANCIAS ESTUDIANTILES</a:t>
            </a:r>
            <a:endParaRPr lang="es-MX" sz="4000" b="1" dirty="0">
              <a:solidFill>
                <a:srgbClr val="700000"/>
              </a:solidFill>
              <a:latin typeface="Patria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9788" y="1956474"/>
            <a:ext cx="10056594" cy="306610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Se autorizarán de acuerdo a la disponibilidad presupuestal que exista por la </a:t>
            </a:r>
            <a:r>
              <a:rPr lang="es-MX" b="0" kern="0" spc="75" dirty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cantidad de $4 000.00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 (Cuatro mil pesos 00/100 M.N.) </a:t>
            </a:r>
            <a:r>
              <a:rPr lang="es-MX" b="0" kern="0" spc="75" dirty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dentro del estado de Guerrero y $7 000.00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(Siete mil pesos   00/100   M.N.) para estancias</a:t>
            </a:r>
            <a:r>
              <a:rPr lang="es-MX" b="0" kern="0" spc="75" dirty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 fuera del estado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s-MX" b="0" kern="0" spc="75" dirty="0">
              <a:latin typeface="Century" panose="02040604050505020304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571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94014" y="862839"/>
            <a:ext cx="10878229" cy="921356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700000"/>
                </a:solidFill>
                <a:latin typeface="Patria" pitchFamily="50" charset="0"/>
              </a:rPr>
              <a:t>6</a:t>
            </a:r>
            <a:r>
              <a:rPr lang="es-MX" sz="4000" b="1" dirty="0" smtClean="0">
                <a:solidFill>
                  <a:srgbClr val="700000"/>
                </a:solidFill>
                <a:latin typeface="Patria" pitchFamily="50" charset="0"/>
              </a:rPr>
              <a:t>. BECA DE FORMACIÓN TERMINAL</a:t>
            </a:r>
            <a:endParaRPr lang="es-MX" sz="4000" b="1" dirty="0">
              <a:solidFill>
                <a:srgbClr val="700000"/>
              </a:solidFill>
              <a:latin typeface="Patria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9788" y="1956474"/>
            <a:ext cx="10056594" cy="490152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 A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poyo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económico que se le otorga a las y los alumnos de </a:t>
            </a:r>
            <a:r>
              <a:rPr lang="es-MX" b="0" kern="0" spc="75" dirty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noveno semestre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, con la finalidad de </a:t>
            </a:r>
            <a:r>
              <a:rPr lang="es-MX" b="0" kern="0" spc="75" dirty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motivar la titulación profesional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. </a:t>
            </a:r>
            <a:endParaRPr lang="es-MX" b="0" kern="0" spc="75" dirty="0" smtClean="0">
              <a:latin typeface="Century" panose="02040604050505020304" pitchFamily="18" charset="0"/>
              <a:cs typeface="Tahom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 Para conocer los requisitos y  periodos  en los que se puede obtener esta  beca,  </a:t>
            </a:r>
            <a:r>
              <a:rPr lang="es-MX" b="0" kern="0" spc="75" dirty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consultar  el Reglamento de Becas del CSAEGRO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MX" b="0" kern="0" spc="75" dirty="0" smtClean="0">
              <a:latin typeface="Century" panose="02040604050505020304" pitchFamily="18" charset="0"/>
              <a:cs typeface="Tahoma"/>
            </a:endParaRPr>
          </a:p>
          <a:p>
            <a:pPr algn="just">
              <a:lnSpc>
                <a:spcPct val="150000"/>
              </a:lnSpc>
            </a:pPr>
            <a:endParaRPr lang="es-MX" b="0" kern="0" spc="75" dirty="0">
              <a:latin typeface="Century" panose="02040604050505020304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147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94014" y="862839"/>
            <a:ext cx="10878229" cy="921356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700000"/>
                </a:solidFill>
                <a:latin typeface="Patria" pitchFamily="50" charset="0"/>
              </a:rPr>
              <a:t>5. BECA DE ESTANCIAS ESTUDIANTILES</a:t>
            </a:r>
            <a:endParaRPr lang="es-MX" sz="4000" b="1" dirty="0">
              <a:solidFill>
                <a:srgbClr val="700000"/>
              </a:solidFill>
              <a:latin typeface="Patria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9788" y="1956474"/>
            <a:ext cx="10056594" cy="306610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El  pago   de  las  becas será  de  </a:t>
            </a:r>
            <a:r>
              <a:rPr lang="es-MX" b="0" kern="0" spc="75" dirty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$4,000.00 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(Cuatro  mil  pesos 00/100 M.N.)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 Para los estudiantes que se titulen durante el </a:t>
            </a:r>
            <a:r>
              <a:rPr lang="es-MX" b="0" kern="0" spc="75" dirty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periodo de agosto a diciembre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s-MX" b="0" kern="0" spc="75" dirty="0">
              <a:latin typeface="Century" panose="02040604050505020304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404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2017" y="1354947"/>
            <a:ext cx="10878229" cy="1376779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800" b="1" u="sng" dirty="0" smtClean="0">
                <a:solidFill>
                  <a:srgbClr val="700000"/>
                </a:solidFill>
                <a:latin typeface="Patria" pitchFamily="50" charset="0"/>
              </a:rPr>
              <a:t>COMITÉ DE CONTRALORÍA SOCIAL</a:t>
            </a:r>
            <a:br>
              <a:rPr lang="es-MX" sz="4800" b="1" u="sng" dirty="0" smtClean="0">
                <a:solidFill>
                  <a:srgbClr val="700000"/>
                </a:solidFill>
                <a:latin typeface="Patria" pitchFamily="50" charset="0"/>
              </a:rPr>
            </a:br>
            <a:r>
              <a:rPr lang="es-MX" sz="4800" b="1" u="sng" dirty="0" smtClean="0">
                <a:solidFill>
                  <a:srgbClr val="700000"/>
                </a:solidFill>
                <a:latin typeface="Patria" pitchFamily="50" charset="0"/>
              </a:rPr>
              <a:t>EN EL CEP-CSAEGRO</a:t>
            </a:r>
            <a:endParaRPr lang="es-MX" sz="4800" b="1" u="sng" dirty="0">
              <a:solidFill>
                <a:srgbClr val="700000"/>
              </a:solidFill>
              <a:latin typeface="Patria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631" y="3518867"/>
            <a:ext cx="5715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085803-21D9-4D41-988C-EAAEF3088B87}"/>
              </a:ext>
            </a:extLst>
          </p:cNvPr>
          <p:cNvSpPr txBox="1"/>
          <p:nvPr/>
        </p:nvSpPr>
        <p:spPr>
          <a:xfrm>
            <a:off x="1761392" y="892761"/>
            <a:ext cx="86692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4000" b="1" i="0" u="none" strike="noStrike" kern="0" cap="none" spc="90" normalizeH="0" baseline="0" noProof="0" dirty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El</a:t>
            </a:r>
            <a:r>
              <a:rPr kumimoji="0" lang="es-MX" sz="4000" b="1" i="0" u="none" strike="noStrike" kern="0" cap="none" spc="40" normalizeH="0" baseline="0" noProof="0" dirty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es-MX" sz="4000" b="1" i="0" u="none" strike="noStrike" kern="0" cap="none" spc="110" normalizeH="0" baseline="0" noProof="0" dirty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Comité,</a:t>
            </a:r>
            <a:r>
              <a:rPr kumimoji="0" lang="es-MX" sz="4000" b="1" i="0" u="none" strike="noStrike" kern="0" cap="none" spc="-50" normalizeH="0" baseline="0" noProof="0" dirty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es-MX" sz="4000" b="1" i="0" u="none" strike="noStrike" kern="0" cap="none" spc="114" normalizeH="0" baseline="0" noProof="0" dirty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deberá</a:t>
            </a:r>
            <a:r>
              <a:rPr kumimoji="0" lang="es-MX" sz="4000" b="1" i="0" u="none" strike="noStrike" kern="0" cap="none" spc="-65" normalizeH="0" baseline="0" noProof="0" dirty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vigilar</a:t>
            </a:r>
            <a:r>
              <a:rPr kumimoji="0" lang="es-MX" sz="4000" b="1" i="0" u="none" strike="noStrike" kern="0" cap="none" spc="50" normalizeH="0" baseline="0" noProof="0" dirty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es-MX" sz="4000" b="1" i="0" u="none" strike="noStrike" kern="0" cap="none" spc="-20" normalizeH="0" baseline="0" noProof="0" dirty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que:</a:t>
            </a:r>
            <a:endParaRPr lang="es-MX" dirty="0"/>
          </a:p>
        </p:txBody>
      </p:sp>
      <p:grpSp>
        <p:nvGrpSpPr>
          <p:cNvPr id="10" name="object 6">
            <a:extLst>
              <a:ext uri="{FF2B5EF4-FFF2-40B4-BE49-F238E27FC236}">
                <a16:creationId xmlns:a16="http://schemas.microsoft.com/office/drawing/2014/main" id="{1CAB3A18-89E9-4109-B28A-AF8E581FD034}"/>
              </a:ext>
            </a:extLst>
          </p:cNvPr>
          <p:cNvGrpSpPr/>
          <p:nvPr/>
        </p:nvGrpSpPr>
        <p:grpSpPr>
          <a:xfrm>
            <a:off x="373379" y="1613918"/>
            <a:ext cx="3124200" cy="2360930"/>
            <a:chOff x="373379" y="1557527"/>
            <a:chExt cx="3124200" cy="2360930"/>
          </a:xfrm>
        </p:grpSpPr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405791FC-B745-49BB-BA1A-14492089F09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79" y="1557527"/>
              <a:ext cx="3124199" cy="2360676"/>
            </a:xfrm>
            <a:prstGeom prst="rect">
              <a:avLst/>
            </a:prstGeom>
          </p:spPr>
        </p:pic>
        <p:pic>
          <p:nvPicPr>
            <p:cNvPr id="14" name="object 8">
              <a:extLst>
                <a:ext uri="{FF2B5EF4-FFF2-40B4-BE49-F238E27FC236}">
                  <a16:creationId xmlns:a16="http://schemas.microsoft.com/office/drawing/2014/main" id="{BB957E60-539B-4D46-AB11-0172E31E55D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927" y="1644395"/>
              <a:ext cx="2798064" cy="2240279"/>
            </a:xfrm>
            <a:prstGeom prst="rect">
              <a:avLst/>
            </a:prstGeom>
          </p:spPr>
        </p:pic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C24C87F3-CE2F-4364-9016-7A43E91D05C4}"/>
                </a:ext>
              </a:extLst>
            </p:cNvPr>
            <p:cNvSpPr/>
            <p:nvPr/>
          </p:nvSpPr>
          <p:spPr>
            <a:xfrm>
              <a:off x="432815" y="1597151"/>
              <a:ext cx="3009900" cy="2247900"/>
            </a:xfrm>
            <a:custGeom>
              <a:avLst/>
              <a:gdLst/>
              <a:ahLst/>
              <a:cxnLst/>
              <a:rect l="l" t="t" r="r" b="b"/>
              <a:pathLst>
                <a:path w="3009900" h="2247900">
                  <a:moveTo>
                    <a:pt x="2635250" y="0"/>
                  </a:moveTo>
                  <a:lnTo>
                    <a:pt x="374662" y="0"/>
                  </a:lnTo>
                  <a:lnTo>
                    <a:pt x="327665" y="2919"/>
                  </a:lnTo>
                  <a:lnTo>
                    <a:pt x="282410" y="11443"/>
                  </a:lnTo>
                  <a:lnTo>
                    <a:pt x="239249" y="25221"/>
                  </a:lnTo>
                  <a:lnTo>
                    <a:pt x="198531" y="43902"/>
                  </a:lnTo>
                  <a:lnTo>
                    <a:pt x="160609" y="67133"/>
                  </a:lnTo>
                  <a:lnTo>
                    <a:pt x="125834" y="94563"/>
                  </a:lnTo>
                  <a:lnTo>
                    <a:pt x="94556" y="125842"/>
                  </a:lnTo>
                  <a:lnTo>
                    <a:pt x="67126" y="160617"/>
                  </a:lnTo>
                  <a:lnTo>
                    <a:pt x="43897" y="198538"/>
                  </a:lnTo>
                  <a:lnTo>
                    <a:pt x="25218" y="239253"/>
                  </a:lnTo>
                  <a:lnTo>
                    <a:pt x="11442" y="282411"/>
                  </a:lnTo>
                  <a:lnTo>
                    <a:pt x="2919" y="327660"/>
                  </a:lnTo>
                  <a:lnTo>
                    <a:pt x="0" y="374650"/>
                  </a:lnTo>
                  <a:lnTo>
                    <a:pt x="0" y="1873250"/>
                  </a:lnTo>
                  <a:lnTo>
                    <a:pt x="2919" y="1920239"/>
                  </a:lnTo>
                  <a:lnTo>
                    <a:pt x="11442" y="1965488"/>
                  </a:lnTo>
                  <a:lnTo>
                    <a:pt x="25218" y="2008646"/>
                  </a:lnTo>
                  <a:lnTo>
                    <a:pt x="43897" y="2049361"/>
                  </a:lnTo>
                  <a:lnTo>
                    <a:pt x="67126" y="2087282"/>
                  </a:lnTo>
                  <a:lnTo>
                    <a:pt x="94556" y="2122057"/>
                  </a:lnTo>
                  <a:lnTo>
                    <a:pt x="125834" y="2153336"/>
                  </a:lnTo>
                  <a:lnTo>
                    <a:pt x="160609" y="2180766"/>
                  </a:lnTo>
                  <a:lnTo>
                    <a:pt x="198531" y="2203997"/>
                  </a:lnTo>
                  <a:lnTo>
                    <a:pt x="239249" y="2222678"/>
                  </a:lnTo>
                  <a:lnTo>
                    <a:pt x="282410" y="2236456"/>
                  </a:lnTo>
                  <a:lnTo>
                    <a:pt x="327665" y="2244980"/>
                  </a:lnTo>
                  <a:lnTo>
                    <a:pt x="374662" y="2247900"/>
                  </a:lnTo>
                  <a:lnTo>
                    <a:pt x="2635250" y="2247900"/>
                  </a:lnTo>
                  <a:lnTo>
                    <a:pt x="2682239" y="2244980"/>
                  </a:lnTo>
                  <a:lnTo>
                    <a:pt x="2727488" y="2236456"/>
                  </a:lnTo>
                  <a:lnTo>
                    <a:pt x="2770646" y="2222678"/>
                  </a:lnTo>
                  <a:lnTo>
                    <a:pt x="2811361" y="2203997"/>
                  </a:lnTo>
                  <a:lnTo>
                    <a:pt x="2849282" y="2180766"/>
                  </a:lnTo>
                  <a:lnTo>
                    <a:pt x="2884057" y="2153336"/>
                  </a:lnTo>
                  <a:lnTo>
                    <a:pt x="2915336" y="2122057"/>
                  </a:lnTo>
                  <a:lnTo>
                    <a:pt x="2942766" y="2087282"/>
                  </a:lnTo>
                  <a:lnTo>
                    <a:pt x="2965997" y="2049361"/>
                  </a:lnTo>
                  <a:lnTo>
                    <a:pt x="2984678" y="2008646"/>
                  </a:lnTo>
                  <a:lnTo>
                    <a:pt x="2998456" y="1965488"/>
                  </a:lnTo>
                  <a:lnTo>
                    <a:pt x="3006980" y="1920239"/>
                  </a:lnTo>
                  <a:lnTo>
                    <a:pt x="3009900" y="1873250"/>
                  </a:lnTo>
                  <a:lnTo>
                    <a:pt x="3009900" y="374650"/>
                  </a:lnTo>
                  <a:lnTo>
                    <a:pt x="3006980" y="327660"/>
                  </a:lnTo>
                  <a:lnTo>
                    <a:pt x="2998456" y="282411"/>
                  </a:lnTo>
                  <a:lnTo>
                    <a:pt x="2984678" y="239253"/>
                  </a:lnTo>
                  <a:lnTo>
                    <a:pt x="2965997" y="198538"/>
                  </a:lnTo>
                  <a:lnTo>
                    <a:pt x="2942766" y="160617"/>
                  </a:lnTo>
                  <a:lnTo>
                    <a:pt x="2915336" y="125842"/>
                  </a:lnTo>
                  <a:lnTo>
                    <a:pt x="2884057" y="94563"/>
                  </a:lnTo>
                  <a:lnTo>
                    <a:pt x="2849282" y="67133"/>
                  </a:lnTo>
                  <a:lnTo>
                    <a:pt x="2811361" y="43902"/>
                  </a:lnTo>
                  <a:lnTo>
                    <a:pt x="2770646" y="25221"/>
                  </a:lnTo>
                  <a:lnTo>
                    <a:pt x="2727488" y="11443"/>
                  </a:lnTo>
                  <a:lnTo>
                    <a:pt x="2682239" y="2919"/>
                  </a:lnTo>
                  <a:lnTo>
                    <a:pt x="263525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sz="2000" dirty="0"/>
            </a:p>
          </p:txBody>
        </p:sp>
      </p:grpSp>
      <p:sp>
        <p:nvSpPr>
          <p:cNvPr id="16" name="object 10">
            <a:extLst>
              <a:ext uri="{FF2B5EF4-FFF2-40B4-BE49-F238E27FC236}">
                <a16:creationId xmlns:a16="http://schemas.microsoft.com/office/drawing/2014/main" id="{734E648A-1542-4782-9AB1-5C3E2B8C7322}"/>
              </a:ext>
            </a:extLst>
          </p:cNvPr>
          <p:cNvSpPr txBox="1"/>
          <p:nvPr/>
        </p:nvSpPr>
        <p:spPr>
          <a:xfrm>
            <a:off x="750519" y="1730121"/>
            <a:ext cx="237236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cs typeface="Tahoma"/>
              </a:rPr>
              <a:t>Se</a:t>
            </a:r>
            <a:r>
              <a:rPr sz="2000" b="1" spc="50" dirty="0">
                <a:cs typeface="Tahoma"/>
              </a:rPr>
              <a:t> </a:t>
            </a:r>
            <a:r>
              <a:rPr sz="2000" b="1" spc="45" dirty="0">
                <a:cs typeface="Tahoma"/>
              </a:rPr>
              <a:t>difunda información </a:t>
            </a:r>
            <a:r>
              <a:rPr sz="2000" b="1" dirty="0">
                <a:cs typeface="Tahoma"/>
              </a:rPr>
              <a:t>suficiente,</a:t>
            </a:r>
            <a:r>
              <a:rPr sz="2000" b="1" spc="229" dirty="0">
                <a:cs typeface="Tahoma"/>
              </a:rPr>
              <a:t> </a:t>
            </a:r>
            <a:r>
              <a:rPr sz="2000" b="1" dirty="0">
                <a:cs typeface="Tahoma"/>
              </a:rPr>
              <a:t>veraz</a:t>
            </a:r>
            <a:r>
              <a:rPr sz="2000" b="1" spc="235" dirty="0">
                <a:cs typeface="Tahoma"/>
              </a:rPr>
              <a:t> </a:t>
            </a:r>
            <a:r>
              <a:rPr sz="2000" b="1" spc="-50" dirty="0">
                <a:cs typeface="Tahoma"/>
              </a:rPr>
              <a:t>y </a:t>
            </a:r>
            <a:r>
              <a:rPr sz="2000" b="1" spc="50" dirty="0">
                <a:cs typeface="Tahoma"/>
              </a:rPr>
              <a:t>oportuna</a:t>
            </a:r>
            <a:r>
              <a:rPr sz="2000" b="1" spc="-5" dirty="0">
                <a:cs typeface="Tahoma"/>
              </a:rPr>
              <a:t> </a:t>
            </a:r>
            <a:r>
              <a:rPr sz="2000" b="1" spc="50" dirty="0">
                <a:cs typeface="Tahoma"/>
              </a:rPr>
              <a:t>sobre</a:t>
            </a:r>
            <a:r>
              <a:rPr sz="2000" b="1" spc="-40" dirty="0">
                <a:cs typeface="Tahoma"/>
              </a:rPr>
              <a:t> </a:t>
            </a:r>
            <a:r>
              <a:rPr sz="2000" b="1" spc="-25" dirty="0">
                <a:cs typeface="Tahoma"/>
              </a:rPr>
              <a:t>la </a:t>
            </a:r>
            <a:r>
              <a:rPr sz="2000" b="1" spc="50" dirty="0">
                <a:cs typeface="Tahoma"/>
              </a:rPr>
              <a:t>operación</a:t>
            </a:r>
            <a:r>
              <a:rPr sz="2000" b="1" spc="-5" dirty="0">
                <a:cs typeface="Tahoma"/>
              </a:rPr>
              <a:t> </a:t>
            </a:r>
            <a:r>
              <a:rPr sz="2000" b="1" spc="25" dirty="0">
                <a:cs typeface="Tahoma"/>
              </a:rPr>
              <a:t>del </a:t>
            </a:r>
            <a:r>
              <a:rPr sz="2000" b="1" spc="65" dirty="0">
                <a:cs typeface="Tahoma"/>
              </a:rPr>
              <a:t>Programa</a:t>
            </a:r>
            <a:r>
              <a:rPr sz="2000" b="1" spc="-30" dirty="0">
                <a:cs typeface="Tahoma"/>
              </a:rPr>
              <a:t> </a:t>
            </a:r>
            <a:r>
              <a:rPr sz="2000" b="1" spc="75" dirty="0">
                <a:cs typeface="Tahoma"/>
              </a:rPr>
              <a:t>de</a:t>
            </a:r>
            <a:r>
              <a:rPr sz="2000" b="1" spc="-5" dirty="0">
                <a:cs typeface="Tahoma"/>
              </a:rPr>
              <a:t> </a:t>
            </a:r>
            <a:r>
              <a:rPr sz="2000" b="1" spc="50" dirty="0">
                <a:cs typeface="Tahoma"/>
              </a:rPr>
              <a:t>Becas </a:t>
            </a:r>
            <a:r>
              <a:rPr sz="2000" b="1" spc="55" dirty="0">
                <a:cs typeface="Tahoma"/>
              </a:rPr>
              <a:t>del</a:t>
            </a:r>
            <a:r>
              <a:rPr sz="2000" b="1" spc="-20" dirty="0">
                <a:cs typeface="Tahoma"/>
              </a:rPr>
              <a:t> </a:t>
            </a:r>
            <a:r>
              <a:rPr sz="2000" b="1" spc="40" dirty="0">
                <a:cs typeface="Tahoma"/>
              </a:rPr>
              <a:t>CSAEGRO.</a:t>
            </a:r>
            <a:endParaRPr sz="2000" dirty="0">
              <a:cs typeface="Tahoma"/>
            </a:endParaRPr>
          </a:p>
        </p:txBody>
      </p:sp>
      <p:grpSp>
        <p:nvGrpSpPr>
          <p:cNvPr id="17" name="object 11">
            <a:extLst>
              <a:ext uri="{FF2B5EF4-FFF2-40B4-BE49-F238E27FC236}">
                <a16:creationId xmlns:a16="http://schemas.microsoft.com/office/drawing/2014/main" id="{886FC0BF-1B93-4492-BEB3-0039123BC586}"/>
              </a:ext>
            </a:extLst>
          </p:cNvPr>
          <p:cNvGrpSpPr/>
          <p:nvPr/>
        </p:nvGrpSpPr>
        <p:grpSpPr>
          <a:xfrm>
            <a:off x="3596511" y="1855316"/>
            <a:ext cx="5012690" cy="2052955"/>
            <a:chOff x="3596640" y="1711451"/>
            <a:chExt cx="5012690" cy="2052955"/>
          </a:xfrm>
        </p:grpSpPr>
        <p:pic>
          <p:nvPicPr>
            <p:cNvPr id="18" name="object 12">
              <a:extLst>
                <a:ext uri="{FF2B5EF4-FFF2-40B4-BE49-F238E27FC236}">
                  <a16:creationId xmlns:a16="http://schemas.microsoft.com/office/drawing/2014/main" id="{8BB030FA-A975-4643-AAB9-5067206BD23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6640" y="1711451"/>
              <a:ext cx="5012436" cy="2052828"/>
            </a:xfrm>
            <a:prstGeom prst="rect">
              <a:avLst/>
            </a:prstGeom>
          </p:spPr>
        </p:pic>
        <p:pic>
          <p:nvPicPr>
            <p:cNvPr id="19" name="object 13">
              <a:extLst>
                <a:ext uri="{FF2B5EF4-FFF2-40B4-BE49-F238E27FC236}">
                  <a16:creationId xmlns:a16="http://schemas.microsoft.com/office/drawing/2014/main" id="{D6D50757-9077-4C23-8289-1A241A8D1E1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6932" y="1783079"/>
              <a:ext cx="4911852" cy="1965960"/>
            </a:xfrm>
            <a:prstGeom prst="rect">
              <a:avLst/>
            </a:prstGeom>
          </p:spPr>
        </p:pic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D4E031FE-2C7A-43A9-A5B5-408A7F9830C3}"/>
                </a:ext>
              </a:extLst>
            </p:cNvPr>
            <p:cNvSpPr/>
            <p:nvPr/>
          </p:nvSpPr>
          <p:spPr>
            <a:xfrm>
              <a:off x="3656076" y="1751075"/>
              <a:ext cx="4898390" cy="1940560"/>
            </a:xfrm>
            <a:custGeom>
              <a:avLst/>
              <a:gdLst/>
              <a:ahLst/>
              <a:cxnLst/>
              <a:rect l="l" t="t" r="r" b="b"/>
              <a:pathLst>
                <a:path w="4898390" h="1940560">
                  <a:moveTo>
                    <a:pt x="4574794" y="0"/>
                  </a:moveTo>
                  <a:lnTo>
                    <a:pt x="323341" y="0"/>
                  </a:lnTo>
                  <a:lnTo>
                    <a:pt x="275564" y="3506"/>
                  </a:lnTo>
                  <a:lnTo>
                    <a:pt x="229961" y="13691"/>
                  </a:lnTo>
                  <a:lnTo>
                    <a:pt x="187035" y="30054"/>
                  </a:lnTo>
                  <a:lnTo>
                    <a:pt x="147285" y="52096"/>
                  </a:lnTo>
                  <a:lnTo>
                    <a:pt x="111211" y="79315"/>
                  </a:lnTo>
                  <a:lnTo>
                    <a:pt x="79315" y="111211"/>
                  </a:lnTo>
                  <a:lnTo>
                    <a:pt x="52096" y="147285"/>
                  </a:lnTo>
                  <a:lnTo>
                    <a:pt x="30054" y="187035"/>
                  </a:lnTo>
                  <a:lnTo>
                    <a:pt x="13691" y="229961"/>
                  </a:lnTo>
                  <a:lnTo>
                    <a:pt x="3506" y="275564"/>
                  </a:lnTo>
                  <a:lnTo>
                    <a:pt x="0" y="323341"/>
                  </a:lnTo>
                  <a:lnTo>
                    <a:pt x="0" y="1616710"/>
                  </a:lnTo>
                  <a:lnTo>
                    <a:pt x="3506" y="1664487"/>
                  </a:lnTo>
                  <a:lnTo>
                    <a:pt x="13691" y="1710090"/>
                  </a:lnTo>
                  <a:lnTo>
                    <a:pt x="30054" y="1753016"/>
                  </a:lnTo>
                  <a:lnTo>
                    <a:pt x="52096" y="1792766"/>
                  </a:lnTo>
                  <a:lnTo>
                    <a:pt x="79315" y="1828840"/>
                  </a:lnTo>
                  <a:lnTo>
                    <a:pt x="111211" y="1860736"/>
                  </a:lnTo>
                  <a:lnTo>
                    <a:pt x="147285" y="1887955"/>
                  </a:lnTo>
                  <a:lnTo>
                    <a:pt x="187035" y="1909997"/>
                  </a:lnTo>
                  <a:lnTo>
                    <a:pt x="229961" y="1926360"/>
                  </a:lnTo>
                  <a:lnTo>
                    <a:pt x="275564" y="1936545"/>
                  </a:lnTo>
                  <a:lnTo>
                    <a:pt x="323341" y="1940052"/>
                  </a:lnTo>
                  <a:lnTo>
                    <a:pt x="4574794" y="1940052"/>
                  </a:lnTo>
                  <a:lnTo>
                    <a:pt x="4622571" y="1936545"/>
                  </a:lnTo>
                  <a:lnTo>
                    <a:pt x="4668174" y="1926360"/>
                  </a:lnTo>
                  <a:lnTo>
                    <a:pt x="4711100" y="1909997"/>
                  </a:lnTo>
                  <a:lnTo>
                    <a:pt x="4750850" y="1887955"/>
                  </a:lnTo>
                  <a:lnTo>
                    <a:pt x="4786924" y="1860736"/>
                  </a:lnTo>
                  <a:lnTo>
                    <a:pt x="4818820" y="1828840"/>
                  </a:lnTo>
                  <a:lnTo>
                    <a:pt x="4846039" y="1792766"/>
                  </a:lnTo>
                  <a:lnTo>
                    <a:pt x="4868081" y="1753016"/>
                  </a:lnTo>
                  <a:lnTo>
                    <a:pt x="4884444" y="1710090"/>
                  </a:lnTo>
                  <a:lnTo>
                    <a:pt x="4894629" y="1664487"/>
                  </a:lnTo>
                  <a:lnTo>
                    <a:pt x="4898135" y="1616710"/>
                  </a:lnTo>
                  <a:lnTo>
                    <a:pt x="4898135" y="323341"/>
                  </a:lnTo>
                  <a:lnTo>
                    <a:pt x="4894629" y="275564"/>
                  </a:lnTo>
                  <a:lnTo>
                    <a:pt x="4884444" y="229961"/>
                  </a:lnTo>
                  <a:lnTo>
                    <a:pt x="4868081" y="187035"/>
                  </a:lnTo>
                  <a:lnTo>
                    <a:pt x="4846039" y="147285"/>
                  </a:lnTo>
                  <a:lnTo>
                    <a:pt x="4818820" y="111211"/>
                  </a:lnTo>
                  <a:lnTo>
                    <a:pt x="4786924" y="79315"/>
                  </a:lnTo>
                  <a:lnTo>
                    <a:pt x="4750850" y="52096"/>
                  </a:lnTo>
                  <a:lnTo>
                    <a:pt x="4711100" y="30054"/>
                  </a:lnTo>
                  <a:lnTo>
                    <a:pt x="4668174" y="13691"/>
                  </a:lnTo>
                  <a:lnTo>
                    <a:pt x="4622571" y="3506"/>
                  </a:lnTo>
                  <a:lnTo>
                    <a:pt x="4574794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21" name="object 15">
            <a:extLst>
              <a:ext uri="{FF2B5EF4-FFF2-40B4-BE49-F238E27FC236}">
                <a16:creationId xmlns:a16="http://schemas.microsoft.com/office/drawing/2014/main" id="{7156EBCD-4AE7-4C8C-A123-08571F74C330}"/>
              </a:ext>
            </a:extLst>
          </p:cNvPr>
          <p:cNvSpPr txBox="1"/>
          <p:nvPr/>
        </p:nvSpPr>
        <p:spPr>
          <a:xfrm>
            <a:off x="3820794" y="1952053"/>
            <a:ext cx="455041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cs typeface="Tahoma"/>
              </a:rPr>
              <a:t>El</a:t>
            </a:r>
            <a:r>
              <a:rPr sz="2000" b="1" spc="-10" dirty="0">
                <a:cs typeface="Tahoma"/>
              </a:rPr>
              <a:t>  </a:t>
            </a:r>
            <a:r>
              <a:rPr sz="2000" b="1" dirty="0">
                <a:cs typeface="Tahoma"/>
              </a:rPr>
              <a:t>ejercicio</a:t>
            </a:r>
            <a:r>
              <a:rPr sz="2000" b="1" spc="-10" dirty="0">
                <a:cs typeface="Tahoma"/>
              </a:rPr>
              <a:t>  </a:t>
            </a:r>
            <a:r>
              <a:rPr sz="2000" b="1" spc="75" dirty="0">
                <a:cs typeface="Tahoma"/>
              </a:rPr>
              <a:t>de</a:t>
            </a:r>
            <a:r>
              <a:rPr sz="2000" b="1" spc="-5" dirty="0">
                <a:cs typeface="Tahoma"/>
              </a:rPr>
              <a:t>  </a:t>
            </a:r>
            <a:r>
              <a:rPr sz="2000" b="1" dirty="0">
                <a:cs typeface="Tahoma"/>
              </a:rPr>
              <a:t>los</a:t>
            </a:r>
            <a:r>
              <a:rPr sz="2000" b="1" spc="-10" dirty="0">
                <a:cs typeface="Tahoma"/>
              </a:rPr>
              <a:t>  </a:t>
            </a:r>
            <a:r>
              <a:rPr sz="2000" b="1" spc="45" dirty="0">
                <a:cs typeface="Tahoma"/>
              </a:rPr>
              <a:t>recursos</a:t>
            </a:r>
            <a:r>
              <a:rPr sz="2000" b="1" spc="-5" dirty="0">
                <a:cs typeface="Tahoma"/>
              </a:rPr>
              <a:t>  </a:t>
            </a:r>
            <a:r>
              <a:rPr sz="2000" b="1" spc="45" dirty="0">
                <a:cs typeface="Tahoma"/>
              </a:rPr>
              <a:t>públicos </a:t>
            </a:r>
            <a:r>
              <a:rPr sz="2000" b="1" dirty="0">
                <a:cs typeface="Tahoma"/>
              </a:rPr>
              <a:t>para</a:t>
            </a:r>
            <a:r>
              <a:rPr sz="2000" b="1" spc="400" dirty="0">
                <a:cs typeface="Tahoma"/>
              </a:rPr>
              <a:t>  </a:t>
            </a:r>
            <a:r>
              <a:rPr sz="2000" b="1" dirty="0">
                <a:cs typeface="Tahoma"/>
              </a:rPr>
              <a:t>el</a:t>
            </a:r>
            <a:r>
              <a:rPr sz="2000" b="1" spc="390" dirty="0">
                <a:cs typeface="Tahoma"/>
              </a:rPr>
              <a:t>  </a:t>
            </a:r>
            <a:r>
              <a:rPr sz="2000" b="1" spc="65" dirty="0">
                <a:cs typeface="Tahoma"/>
              </a:rPr>
              <a:t>Programa</a:t>
            </a:r>
            <a:r>
              <a:rPr sz="2000" b="1" spc="400" dirty="0">
                <a:cs typeface="Tahoma"/>
              </a:rPr>
              <a:t>  </a:t>
            </a:r>
            <a:r>
              <a:rPr sz="2000" b="1" spc="75" dirty="0">
                <a:cs typeface="Tahoma"/>
              </a:rPr>
              <a:t>de</a:t>
            </a:r>
            <a:r>
              <a:rPr sz="2000" b="1" spc="395" dirty="0">
                <a:cs typeface="Tahoma"/>
              </a:rPr>
              <a:t>  </a:t>
            </a:r>
            <a:r>
              <a:rPr sz="2000" b="1" spc="70" dirty="0">
                <a:cs typeface="Tahoma"/>
              </a:rPr>
              <a:t>Becas</a:t>
            </a:r>
            <a:r>
              <a:rPr sz="2000" b="1" spc="395" dirty="0">
                <a:cs typeface="Tahoma"/>
              </a:rPr>
              <a:t>  </a:t>
            </a:r>
            <a:r>
              <a:rPr sz="2000" b="1" spc="-25" dirty="0">
                <a:cs typeface="Tahoma"/>
              </a:rPr>
              <a:t>sea </a:t>
            </a:r>
            <a:r>
              <a:rPr sz="2000" b="1" dirty="0">
                <a:cs typeface="Tahoma"/>
              </a:rPr>
              <a:t>oportuno,</a:t>
            </a:r>
            <a:r>
              <a:rPr sz="2000" b="1" spc="20" dirty="0">
                <a:cs typeface="Tahoma"/>
              </a:rPr>
              <a:t>  </a:t>
            </a:r>
            <a:r>
              <a:rPr sz="2000" b="1" dirty="0">
                <a:cs typeface="Tahoma"/>
              </a:rPr>
              <a:t>transparente</a:t>
            </a:r>
            <a:r>
              <a:rPr sz="2000" b="1" spc="25" dirty="0">
                <a:cs typeface="Tahoma"/>
              </a:rPr>
              <a:t>  </a:t>
            </a:r>
            <a:r>
              <a:rPr sz="2000" b="1" dirty="0">
                <a:cs typeface="Tahoma"/>
              </a:rPr>
              <a:t>y</a:t>
            </a:r>
            <a:r>
              <a:rPr sz="2000" b="1" spc="25" dirty="0">
                <a:cs typeface="Tahoma"/>
              </a:rPr>
              <a:t>  </a:t>
            </a:r>
            <a:r>
              <a:rPr sz="2000" b="1" spc="85" dirty="0">
                <a:cs typeface="Tahoma"/>
              </a:rPr>
              <a:t>con</a:t>
            </a:r>
            <a:r>
              <a:rPr sz="2000" b="1" spc="30" dirty="0">
                <a:cs typeface="Tahoma"/>
              </a:rPr>
              <a:t>  </a:t>
            </a:r>
            <a:r>
              <a:rPr sz="2000" b="1" spc="50" dirty="0">
                <a:cs typeface="Tahoma"/>
              </a:rPr>
              <a:t>apego </a:t>
            </a:r>
            <a:r>
              <a:rPr sz="2000" b="1" dirty="0">
                <a:cs typeface="Tahoma"/>
              </a:rPr>
              <a:t>a</a:t>
            </a:r>
            <a:r>
              <a:rPr sz="2000" b="1" spc="395" dirty="0">
                <a:cs typeface="Tahoma"/>
              </a:rPr>
              <a:t> </a:t>
            </a:r>
            <a:r>
              <a:rPr sz="2000" b="1" dirty="0">
                <a:cs typeface="Tahoma"/>
              </a:rPr>
              <a:t>lo</a:t>
            </a:r>
            <a:r>
              <a:rPr sz="2000" b="1" spc="405" dirty="0">
                <a:cs typeface="Tahoma"/>
              </a:rPr>
              <a:t> </a:t>
            </a:r>
            <a:r>
              <a:rPr sz="2000" b="1" spc="50" dirty="0">
                <a:cs typeface="Tahoma"/>
              </a:rPr>
              <a:t>establecido</a:t>
            </a:r>
            <a:r>
              <a:rPr sz="2000" b="1" spc="390" dirty="0">
                <a:cs typeface="Tahoma"/>
              </a:rPr>
              <a:t> </a:t>
            </a:r>
            <a:r>
              <a:rPr sz="2000" b="1" spc="80" dirty="0">
                <a:cs typeface="Tahoma"/>
              </a:rPr>
              <a:t>en</a:t>
            </a:r>
            <a:r>
              <a:rPr sz="2000" b="1" spc="409" dirty="0">
                <a:cs typeface="Tahoma"/>
              </a:rPr>
              <a:t> </a:t>
            </a:r>
            <a:r>
              <a:rPr sz="2000" b="1" dirty="0">
                <a:cs typeface="Tahoma"/>
              </a:rPr>
              <a:t>los</a:t>
            </a:r>
            <a:r>
              <a:rPr sz="2000" b="1" spc="405" dirty="0">
                <a:cs typeface="Tahoma"/>
              </a:rPr>
              <a:t> </a:t>
            </a:r>
            <a:r>
              <a:rPr sz="2000" b="1" spc="45" dirty="0">
                <a:cs typeface="Tahoma"/>
              </a:rPr>
              <a:t>lineamientos </a:t>
            </a:r>
            <a:r>
              <a:rPr sz="2000" b="1" spc="75" dirty="0">
                <a:cs typeface="Tahoma"/>
              </a:rPr>
              <a:t>de</a:t>
            </a:r>
            <a:r>
              <a:rPr sz="2000" b="1" spc="345" dirty="0">
                <a:cs typeface="Tahoma"/>
              </a:rPr>
              <a:t> </a:t>
            </a:r>
            <a:r>
              <a:rPr sz="2000" b="1" spc="50" dirty="0">
                <a:cs typeface="Tahoma"/>
              </a:rPr>
              <a:t>operación</a:t>
            </a:r>
            <a:r>
              <a:rPr sz="2000" b="1" spc="345" dirty="0">
                <a:cs typeface="Tahoma"/>
              </a:rPr>
              <a:t> </a:t>
            </a:r>
            <a:r>
              <a:rPr sz="2000" b="1" spc="50" dirty="0">
                <a:cs typeface="Tahoma"/>
              </a:rPr>
              <a:t>del</a:t>
            </a:r>
            <a:r>
              <a:rPr sz="2000" b="1" spc="340" dirty="0">
                <a:cs typeface="Tahoma"/>
              </a:rPr>
              <a:t> </a:t>
            </a:r>
            <a:r>
              <a:rPr sz="2000" b="1" spc="65" dirty="0">
                <a:cs typeface="Tahoma"/>
              </a:rPr>
              <a:t>Programa</a:t>
            </a:r>
            <a:r>
              <a:rPr sz="2000" b="1" spc="340" dirty="0">
                <a:cs typeface="Tahoma"/>
              </a:rPr>
              <a:t> </a:t>
            </a:r>
            <a:r>
              <a:rPr sz="2000" b="1" dirty="0">
                <a:cs typeface="Tahoma"/>
              </a:rPr>
              <a:t>y,</a:t>
            </a:r>
            <a:r>
              <a:rPr sz="2000" b="1" spc="335" dirty="0">
                <a:cs typeface="Tahoma"/>
              </a:rPr>
              <a:t> </a:t>
            </a:r>
            <a:r>
              <a:rPr sz="2000" b="1" spc="65" dirty="0">
                <a:cs typeface="Tahoma"/>
              </a:rPr>
              <a:t>en</a:t>
            </a:r>
            <a:r>
              <a:rPr sz="2000" b="1" spc="355" dirty="0">
                <a:cs typeface="Tahoma"/>
              </a:rPr>
              <a:t> </a:t>
            </a:r>
            <a:r>
              <a:rPr sz="2000" b="1" spc="25" dirty="0">
                <a:cs typeface="Tahoma"/>
              </a:rPr>
              <a:t>su </a:t>
            </a:r>
            <a:r>
              <a:rPr sz="2000" b="1" dirty="0">
                <a:cs typeface="Tahoma"/>
              </a:rPr>
              <a:t>caso,</a:t>
            </a:r>
            <a:r>
              <a:rPr sz="2000" b="1" spc="30" dirty="0">
                <a:cs typeface="Tahoma"/>
              </a:rPr>
              <a:t> </a:t>
            </a:r>
            <a:r>
              <a:rPr sz="2000" b="1" spc="65" dirty="0">
                <a:cs typeface="Tahoma"/>
              </a:rPr>
              <a:t>en</a:t>
            </a:r>
            <a:r>
              <a:rPr sz="2000" b="1" spc="35" dirty="0">
                <a:cs typeface="Tahoma"/>
              </a:rPr>
              <a:t> </a:t>
            </a:r>
            <a:r>
              <a:rPr sz="2000" b="1" dirty="0">
                <a:cs typeface="Tahoma"/>
              </a:rPr>
              <a:t>la</a:t>
            </a:r>
            <a:r>
              <a:rPr sz="2000" b="1" spc="35" dirty="0">
                <a:cs typeface="Tahoma"/>
              </a:rPr>
              <a:t> </a:t>
            </a:r>
            <a:r>
              <a:rPr sz="2000" b="1" spc="50" dirty="0">
                <a:cs typeface="Tahoma"/>
              </a:rPr>
              <a:t>normatividad </a:t>
            </a:r>
            <a:r>
              <a:rPr sz="2000" b="1" spc="-10" dirty="0">
                <a:cs typeface="Tahoma"/>
              </a:rPr>
              <a:t>aplicable.</a:t>
            </a:r>
            <a:endParaRPr sz="2000" dirty="0">
              <a:cs typeface="Tahoma"/>
            </a:endParaRPr>
          </a:p>
        </p:txBody>
      </p:sp>
      <p:grpSp>
        <p:nvGrpSpPr>
          <p:cNvPr id="22" name="object 16">
            <a:extLst>
              <a:ext uri="{FF2B5EF4-FFF2-40B4-BE49-F238E27FC236}">
                <a16:creationId xmlns:a16="http://schemas.microsoft.com/office/drawing/2014/main" id="{AF5CC79B-9080-48BA-A995-D2E640D9BA26}"/>
              </a:ext>
            </a:extLst>
          </p:cNvPr>
          <p:cNvGrpSpPr/>
          <p:nvPr/>
        </p:nvGrpSpPr>
        <p:grpSpPr>
          <a:xfrm>
            <a:off x="8708135" y="1757527"/>
            <a:ext cx="2836545" cy="2139854"/>
            <a:chOff x="8708135" y="1560575"/>
            <a:chExt cx="2836545" cy="2359660"/>
          </a:xfrm>
        </p:grpSpPr>
        <p:pic>
          <p:nvPicPr>
            <p:cNvPr id="23" name="object 17">
              <a:extLst>
                <a:ext uri="{FF2B5EF4-FFF2-40B4-BE49-F238E27FC236}">
                  <a16:creationId xmlns:a16="http://schemas.microsoft.com/office/drawing/2014/main" id="{3990404A-B03F-4D08-AAB1-4AFE40642A4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08135" y="1560575"/>
              <a:ext cx="2836164" cy="2359152"/>
            </a:xfrm>
            <a:prstGeom prst="rect">
              <a:avLst/>
            </a:prstGeom>
          </p:spPr>
        </p:pic>
        <p:pic>
          <p:nvPicPr>
            <p:cNvPr id="24" name="object 18">
              <a:extLst>
                <a:ext uri="{FF2B5EF4-FFF2-40B4-BE49-F238E27FC236}">
                  <a16:creationId xmlns:a16="http://schemas.microsoft.com/office/drawing/2014/main" id="{270E61FA-65FC-4ABB-9D03-78730039622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45879" y="1645919"/>
              <a:ext cx="2421635" cy="2240279"/>
            </a:xfrm>
            <a:prstGeom prst="rect">
              <a:avLst/>
            </a:prstGeom>
          </p:spPr>
        </p:pic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003FC387-171D-45CA-8AE3-FCE9A36476AB}"/>
                </a:ext>
              </a:extLst>
            </p:cNvPr>
            <p:cNvSpPr/>
            <p:nvPr/>
          </p:nvSpPr>
          <p:spPr>
            <a:xfrm>
              <a:off x="8767571" y="1600199"/>
              <a:ext cx="2722245" cy="2246630"/>
            </a:xfrm>
            <a:custGeom>
              <a:avLst/>
              <a:gdLst/>
              <a:ahLst/>
              <a:cxnLst/>
              <a:rect l="l" t="t" r="r" b="b"/>
              <a:pathLst>
                <a:path w="2722245" h="2246629">
                  <a:moveTo>
                    <a:pt x="2347468" y="0"/>
                  </a:moveTo>
                  <a:lnTo>
                    <a:pt x="374396" y="0"/>
                  </a:lnTo>
                  <a:lnTo>
                    <a:pt x="327435" y="2917"/>
                  </a:lnTo>
                  <a:lnTo>
                    <a:pt x="282215" y="11435"/>
                  </a:lnTo>
                  <a:lnTo>
                    <a:pt x="239086" y="25203"/>
                  </a:lnTo>
                  <a:lnTo>
                    <a:pt x="198398" y="43869"/>
                  </a:lnTo>
                  <a:lnTo>
                    <a:pt x="160503" y="67083"/>
                  </a:lnTo>
                  <a:lnTo>
                    <a:pt x="125751" y="94494"/>
                  </a:lnTo>
                  <a:lnTo>
                    <a:pt x="94494" y="125751"/>
                  </a:lnTo>
                  <a:lnTo>
                    <a:pt x="67083" y="160503"/>
                  </a:lnTo>
                  <a:lnTo>
                    <a:pt x="43869" y="198398"/>
                  </a:lnTo>
                  <a:lnTo>
                    <a:pt x="25203" y="239086"/>
                  </a:lnTo>
                  <a:lnTo>
                    <a:pt x="11435" y="282215"/>
                  </a:lnTo>
                  <a:lnTo>
                    <a:pt x="2917" y="327435"/>
                  </a:lnTo>
                  <a:lnTo>
                    <a:pt x="0" y="374396"/>
                  </a:lnTo>
                  <a:lnTo>
                    <a:pt x="0" y="1871979"/>
                  </a:lnTo>
                  <a:lnTo>
                    <a:pt x="2917" y="1918940"/>
                  </a:lnTo>
                  <a:lnTo>
                    <a:pt x="11435" y="1964160"/>
                  </a:lnTo>
                  <a:lnTo>
                    <a:pt x="25203" y="2007289"/>
                  </a:lnTo>
                  <a:lnTo>
                    <a:pt x="43869" y="2047977"/>
                  </a:lnTo>
                  <a:lnTo>
                    <a:pt x="67083" y="2085872"/>
                  </a:lnTo>
                  <a:lnTo>
                    <a:pt x="94494" y="2120624"/>
                  </a:lnTo>
                  <a:lnTo>
                    <a:pt x="125751" y="2151881"/>
                  </a:lnTo>
                  <a:lnTo>
                    <a:pt x="160503" y="2179292"/>
                  </a:lnTo>
                  <a:lnTo>
                    <a:pt x="198398" y="2202506"/>
                  </a:lnTo>
                  <a:lnTo>
                    <a:pt x="239086" y="2221172"/>
                  </a:lnTo>
                  <a:lnTo>
                    <a:pt x="282215" y="2234940"/>
                  </a:lnTo>
                  <a:lnTo>
                    <a:pt x="327435" y="2243458"/>
                  </a:lnTo>
                  <a:lnTo>
                    <a:pt x="374396" y="2246376"/>
                  </a:lnTo>
                  <a:lnTo>
                    <a:pt x="2347468" y="2246376"/>
                  </a:lnTo>
                  <a:lnTo>
                    <a:pt x="2394428" y="2243458"/>
                  </a:lnTo>
                  <a:lnTo>
                    <a:pt x="2439648" y="2234940"/>
                  </a:lnTo>
                  <a:lnTo>
                    <a:pt x="2482777" y="2221172"/>
                  </a:lnTo>
                  <a:lnTo>
                    <a:pt x="2523465" y="2202506"/>
                  </a:lnTo>
                  <a:lnTo>
                    <a:pt x="2561360" y="2179292"/>
                  </a:lnTo>
                  <a:lnTo>
                    <a:pt x="2596112" y="2151881"/>
                  </a:lnTo>
                  <a:lnTo>
                    <a:pt x="2627369" y="2120624"/>
                  </a:lnTo>
                  <a:lnTo>
                    <a:pt x="2654780" y="2085872"/>
                  </a:lnTo>
                  <a:lnTo>
                    <a:pt x="2677994" y="2047977"/>
                  </a:lnTo>
                  <a:lnTo>
                    <a:pt x="2696660" y="2007289"/>
                  </a:lnTo>
                  <a:lnTo>
                    <a:pt x="2710428" y="1964160"/>
                  </a:lnTo>
                  <a:lnTo>
                    <a:pt x="2718946" y="1918940"/>
                  </a:lnTo>
                  <a:lnTo>
                    <a:pt x="2721863" y="1871979"/>
                  </a:lnTo>
                  <a:lnTo>
                    <a:pt x="2721863" y="374396"/>
                  </a:lnTo>
                  <a:lnTo>
                    <a:pt x="2718946" y="327435"/>
                  </a:lnTo>
                  <a:lnTo>
                    <a:pt x="2710428" y="282215"/>
                  </a:lnTo>
                  <a:lnTo>
                    <a:pt x="2696660" y="239086"/>
                  </a:lnTo>
                  <a:lnTo>
                    <a:pt x="2677994" y="198398"/>
                  </a:lnTo>
                  <a:lnTo>
                    <a:pt x="2654780" y="160503"/>
                  </a:lnTo>
                  <a:lnTo>
                    <a:pt x="2627369" y="125751"/>
                  </a:lnTo>
                  <a:lnTo>
                    <a:pt x="2596112" y="94494"/>
                  </a:lnTo>
                  <a:lnTo>
                    <a:pt x="2561360" y="67083"/>
                  </a:lnTo>
                  <a:lnTo>
                    <a:pt x="2523465" y="43869"/>
                  </a:lnTo>
                  <a:lnTo>
                    <a:pt x="2482777" y="25203"/>
                  </a:lnTo>
                  <a:lnTo>
                    <a:pt x="2439648" y="11435"/>
                  </a:lnTo>
                  <a:lnTo>
                    <a:pt x="2394428" y="2917"/>
                  </a:lnTo>
                  <a:lnTo>
                    <a:pt x="2347468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26" name="object 20">
            <a:extLst>
              <a:ext uri="{FF2B5EF4-FFF2-40B4-BE49-F238E27FC236}">
                <a16:creationId xmlns:a16="http://schemas.microsoft.com/office/drawing/2014/main" id="{64BEA4C4-AACC-4BA8-A22E-2BABD65D3ACD}"/>
              </a:ext>
            </a:extLst>
          </p:cNvPr>
          <p:cNvSpPr txBox="1"/>
          <p:nvPr/>
        </p:nvSpPr>
        <p:spPr>
          <a:xfrm>
            <a:off x="8783828" y="1945501"/>
            <a:ext cx="259994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cs typeface="Tahoma"/>
              </a:rPr>
              <a:t>Las</a:t>
            </a:r>
            <a:r>
              <a:rPr sz="2000" b="1" spc="80" dirty="0">
                <a:cs typeface="Tahoma"/>
              </a:rPr>
              <a:t> </a:t>
            </a:r>
            <a:r>
              <a:rPr sz="2000" b="1" spc="35" dirty="0">
                <a:cs typeface="Tahoma"/>
              </a:rPr>
              <a:t>personas </a:t>
            </a:r>
            <a:r>
              <a:rPr sz="2000" b="1" spc="-10" dirty="0">
                <a:cs typeface="Tahoma"/>
              </a:rPr>
              <a:t>beneficiarias </a:t>
            </a:r>
            <a:r>
              <a:rPr sz="2000" b="1" spc="75" dirty="0">
                <a:cs typeface="Tahoma"/>
              </a:rPr>
              <a:t>cumplan</a:t>
            </a:r>
            <a:r>
              <a:rPr sz="2000" b="1" spc="-20" dirty="0">
                <a:cs typeface="Tahoma"/>
              </a:rPr>
              <a:t> </a:t>
            </a:r>
            <a:r>
              <a:rPr sz="2000" b="1" spc="85" dirty="0">
                <a:cs typeface="Tahoma"/>
              </a:rPr>
              <a:t>con</a:t>
            </a:r>
            <a:r>
              <a:rPr sz="2000" b="1" spc="5" dirty="0">
                <a:cs typeface="Tahoma"/>
              </a:rPr>
              <a:t> </a:t>
            </a:r>
            <a:r>
              <a:rPr sz="2000" b="1" spc="-25" dirty="0">
                <a:cs typeface="Tahoma"/>
              </a:rPr>
              <a:t>los </a:t>
            </a:r>
            <a:r>
              <a:rPr sz="2000" b="1" dirty="0">
                <a:cs typeface="Tahoma"/>
              </a:rPr>
              <a:t>requisitos</a:t>
            </a:r>
            <a:r>
              <a:rPr sz="2000" b="1" spc="335" dirty="0">
                <a:cs typeface="Tahoma"/>
              </a:rPr>
              <a:t> </a:t>
            </a:r>
            <a:r>
              <a:rPr sz="2000" b="1" spc="50" dirty="0">
                <a:cs typeface="Tahoma"/>
              </a:rPr>
              <a:t>de </a:t>
            </a:r>
            <a:r>
              <a:rPr sz="2000" b="1" spc="65" dirty="0">
                <a:cs typeface="Tahoma"/>
              </a:rPr>
              <a:t>acuerdo</a:t>
            </a:r>
            <a:r>
              <a:rPr sz="2000" b="1" spc="-10" dirty="0">
                <a:cs typeface="Tahoma"/>
              </a:rPr>
              <a:t> </a:t>
            </a:r>
            <a:r>
              <a:rPr sz="2000" b="1" dirty="0">
                <a:cs typeface="Tahoma"/>
              </a:rPr>
              <a:t>a </a:t>
            </a:r>
            <a:r>
              <a:rPr sz="2000" b="1" spc="-25" dirty="0">
                <a:cs typeface="Tahoma"/>
              </a:rPr>
              <a:t>la </a:t>
            </a:r>
            <a:r>
              <a:rPr sz="2000" b="1" spc="40" dirty="0">
                <a:cs typeface="Tahoma"/>
              </a:rPr>
              <a:t>normatividad </a:t>
            </a:r>
            <a:r>
              <a:rPr sz="2000" b="1" spc="-10" dirty="0">
                <a:cs typeface="Tahoma"/>
              </a:rPr>
              <a:t>aplicable.</a:t>
            </a:r>
            <a:endParaRPr sz="2000" dirty="0">
              <a:cs typeface="Tahoma"/>
            </a:endParaRPr>
          </a:p>
        </p:txBody>
      </p:sp>
      <p:grpSp>
        <p:nvGrpSpPr>
          <p:cNvPr id="27" name="object 21">
            <a:extLst>
              <a:ext uri="{FF2B5EF4-FFF2-40B4-BE49-F238E27FC236}">
                <a16:creationId xmlns:a16="http://schemas.microsoft.com/office/drawing/2014/main" id="{150084C7-0909-4BA5-845D-369627CA8AD8}"/>
              </a:ext>
            </a:extLst>
          </p:cNvPr>
          <p:cNvGrpSpPr/>
          <p:nvPr/>
        </p:nvGrpSpPr>
        <p:grpSpPr>
          <a:xfrm>
            <a:off x="373379" y="4052315"/>
            <a:ext cx="2642870" cy="2667000"/>
            <a:chOff x="373379" y="4052315"/>
            <a:chExt cx="2642870" cy="2667000"/>
          </a:xfrm>
        </p:grpSpPr>
        <p:pic>
          <p:nvPicPr>
            <p:cNvPr id="28" name="object 22">
              <a:extLst>
                <a:ext uri="{FF2B5EF4-FFF2-40B4-BE49-F238E27FC236}">
                  <a16:creationId xmlns:a16="http://schemas.microsoft.com/office/drawing/2014/main" id="{5D480584-3E4A-4AAD-A056-FE136FB47D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379" y="4052315"/>
              <a:ext cx="2642616" cy="2667000"/>
            </a:xfrm>
            <a:prstGeom prst="rect">
              <a:avLst/>
            </a:prstGeom>
          </p:spPr>
        </p:pic>
        <p:pic>
          <p:nvPicPr>
            <p:cNvPr id="29" name="object 23">
              <a:extLst>
                <a:ext uri="{FF2B5EF4-FFF2-40B4-BE49-F238E27FC236}">
                  <a16:creationId xmlns:a16="http://schemas.microsoft.com/office/drawing/2014/main" id="{23560C41-64C9-46D4-A5F4-F3EDF229495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687" y="4152912"/>
              <a:ext cx="2348484" cy="2514600"/>
            </a:xfrm>
            <a:prstGeom prst="rect">
              <a:avLst/>
            </a:prstGeom>
          </p:spPr>
        </p:pic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DC94AB96-D364-4549-8735-9408D375C99B}"/>
                </a:ext>
              </a:extLst>
            </p:cNvPr>
            <p:cNvSpPr/>
            <p:nvPr/>
          </p:nvSpPr>
          <p:spPr>
            <a:xfrm>
              <a:off x="432815" y="4091939"/>
              <a:ext cx="2528570" cy="2554605"/>
            </a:xfrm>
            <a:custGeom>
              <a:avLst/>
              <a:gdLst/>
              <a:ahLst/>
              <a:cxnLst/>
              <a:rect l="l" t="t" r="r" b="b"/>
              <a:pathLst>
                <a:path w="2528570" h="2554604">
                  <a:moveTo>
                    <a:pt x="2106929" y="0"/>
                  </a:moveTo>
                  <a:lnTo>
                    <a:pt x="421398" y="0"/>
                  </a:lnTo>
                  <a:lnTo>
                    <a:pt x="372253" y="2835"/>
                  </a:lnTo>
                  <a:lnTo>
                    <a:pt x="324773" y="11132"/>
                  </a:lnTo>
                  <a:lnTo>
                    <a:pt x="279275" y="24572"/>
                  </a:lnTo>
                  <a:lnTo>
                    <a:pt x="236074" y="42840"/>
                  </a:lnTo>
                  <a:lnTo>
                    <a:pt x="195488" y="65619"/>
                  </a:lnTo>
                  <a:lnTo>
                    <a:pt x="157831" y="92592"/>
                  </a:lnTo>
                  <a:lnTo>
                    <a:pt x="123421" y="123443"/>
                  </a:lnTo>
                  <a:lnTo>
                    <a:pt x="92574" y="157856"/>
                  </a:lnTo>
                  <a:lnTo>
                    <a:pt x="65604" y="195512"/>
                  </a:lnTo>
                  <a:lnTo>
                    <a:pt x="42830" y="236097"/>
                  </a:lnTo>
                  <a:lnTo>
                    <a:pt x="24566" y="279294"/>
                  </a:lnTo>
                  <a:lnTo>
                    <a:pt x="11129" y="324785"/>
                  </a:lnTo>
                  <a:lnTo>
                    <a:pt x="2834" y="372254"/>
                  </a:lnTo>
                  <a:lnTo>
                    <a:pt x="0" y="421386"/>
                  </a:lnTo>
                  <a:lnTo>
                    <a:pt x="0" y="2132825"/>
                  </a:lnTo>
                  <a:lnTo>
                    <a:pt x="2834" y="2181968"/>
                  </a:lnTo>
                  <a:lnTo>
                    <a:pt x="11129" y="2229446"/>
                  </a:lnTo>
                  <a:lnTo>
                    <a:pt x="24566" y="2274943"/>
                  </a:lnTo>
                  <a:lnTo>
                    <a:pt x="42830" y="2318143"/>
                  </a:lnTo>
                  <a:lnTo>
                    <a:pt x="65604" y="2358730"/>
                  </a:lnTo>
                  <a:lnTo>
                    <a:pt x="92574" y="2396386"/>
                  </a:lnTo>
                  <a:lnTo>
                    <a:pt x="123421" y="2430797"/>
                  </a:lnTo>
                  <a:lnTo>
                    <a:pt x="157831" y="2461645"/>
                  </a:lnTo>
                  <a:lnTo>
                    <a:pt x="195488" y="2488616"/>
                  </a:lnTo>
                  <a:lnTo>
                    <a:pt x="236074" y="2511391"/>
                  </a:lnTo>
                  <a:lnTo>
                    <a:pt x="279275" y="2529656"/>
                  </a:lnTo>
                  <a:lnTo>
                    <a:pt x="324773" y="2543094"/>
                  </a:lnTo>
                  <a:lnTo>
                    <a:pt x="372253" y="2551388"/>
                  </a:lnTo>
                  <a:lnTo>
                    <a:pt x="421398" y="2554224"/>
                  </a:lnTo>
                  <a:lnTo>
                    <a:pt x="2106929" y="2554224"/>
                  </a:lnTo>
                  <a:lnTo>
                    <a:pt x="2156061" y="2551388"/>
                  </a:lnTo>
                  <a:lnTo>
                    <a:pt x="2203530" y="2543094"/>
                  </a:lnTo>
                  <a:lnTo>
                    <a:pt x="2249021" y="2529656"/>
                  </a:lnTo>
                  <a:lnTo>
                    <a:pt x="2292218" y="2511391"/>
                  </a:lnTo>
                  <a:lnTo>
                    <a:pt x="2332803" y="2488616"/>
                  </a:lnTo>
                  <a:lnTo>
                    <a:pt x="2370459" y="2461645"/>
                  </a:lnTo>
                  <a:lnTo>
                    <a:pt x="2404872" y="2430797"/>
                  </a:lnTo>
                  <a:lnTo>
                    <a:pt x="2435723" y="2396386"/>
                  </a:lnTo>
                  <a:lnTo>
                    <a:pt x="2462696" y="2358730"/>
                  </a:lnTo>
                  <a:lnTo>
                    <a:pt x="2485475" y="2318143"/>
                  </a:lnTo>
                  <a:lnTo>
                    <a:pt x="2503743" y="2274943"/>
                  </a:lnTo>
                  <a:lnTo>
                    <a:pt x="2517183" y="2229446"/>
                  </a:lnTo>
                  <a:lnTo>
                    <a:pt x="2525480" y="2181968"/>
                  </a:lnTo>
                  <a:lnTo>
                    <a:pt x="2528316" y="2132825"/>
                  </a:lnTo>
                  <a:lnTo>
                    <a:pt x="2528316" y="421386"/>
                  </a:lnTo>
                  <a:lnTo>
                    <a:pt x="2525480" y="372254"/>
                  </a:lnTo>
                  <a:lnTo>
                    <a:pt x="2517183" y="324785"/>
                  </a:lnTo>
                  <a:lnTo>
                    <a:pt x="2503743" y="279294"/>
                  </a:lnTo>
                  <a:lnTo>
                    <a:pt x="2485475" y="236097"/>
                  </a:lnTo>
                  <a:lnTo>
                    <a:pt x="2462696" y="195512"/>
                  </a:lnTo>
                  <a:lnTo>
                    <a:pt x="2435723" y="157856"/>
                  </a:lnTo>
                  <a:lnTo>
                    <a:pt x="2404872" y="123443"/>
                  </a:lnTo>
                  <a:lnTo>
                    <a:pt x="2370459" y="92592"/>
                  </a:lnTo>
                  <a:lnTo>
                    <a:pt x="2332803" y="65619"/>
                  </a:lnTo>
                  <a:lnTo>
                    <a:pt x="2292218" y="42840"/>
                  </a:lnTo>
                  <a:lnTo>
                    <a:pt x="2249021" y="24572"/>
                  </a:lnTo>
                  <a:lnTo>
                    <a:pt x="2203530" y="11132"/>
                  </a:lnTo>
                  <a:lnTo>
                    <a:pt x="2156061" y="2835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31" name="object 25">
            <a:extLst>
              <a:ext uri="{FF2B5EF4-FFF2-40B4-BE49-F238E27FC236}">
                <a16:creationId xmlns:a16="http://schemas.microsoft.com/office/drawing/2014/main" id="{9BA2B798-C491-4292-8ECA-AF588BBD2A86}"/>
              </a:ext>
            </a:extLst>
          </p:cNvPr>
          <p:cNvSpPr txBox="1"/>
          <p:nvPr/>
        </p:nvSpPr>
        <p:spPr>
          <a:xfrm>
            <a:off x="735583" y="4238955"/>
            <a:ext cx="192151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cs typeface="Tahoma"/>
              </a:rPr>
              <a:t>Exista </a:t>
            </a:r>
            <a:r>
              <a:rPr sz="2000" b="1" spc="65" dirty="0">
                <a:cs typeface="Tahoma"/>
              </a:rPr>
              <a:t>documentación </a:t>
            </a:r>
            <a:r>
              <a:rPr sz="2000" b="1" spc="45" dirty="0">
                <a:cs typeface="Tahoma"/>
              </a:rPr>
              <a:t>comprobatoria </a:t>
            </a:r>
            <a:r>
              <a:rPr sz="2000" b="1" spc="50" dirty="0">
                <a:cs typeface="Tahoma"/>
              </a:rPr>
              <a:t>del</a:t>
            </a:r>
            <a:r>
              <a:rPr sz="2000" b="1" spc="125" dirty="0">
                <a:cs typeface="Tahoma"/>
              </a:rPr>
              <a:t> </a:t>
            </a:r>
            <a:r>
              <a:rPr sz="2000" b="1" dirty="0">
                <a:cs typeface="Tahoma"/>
              </a:rPr>
              <a:t>ejercicio</a:t>
            </a:r>
            <a:r>
              <a:rPr sz="2000" b="1" spc="114" dirty="0">
                <a:cs typeface="Tahoma"/>
              </a:rPr>
              <a:t> </a:t>
            </a:r>
            <a:r>
              <a:rPr sz="2000" b="1" spc="50" dirty="0">
                <a:cs typeface="Tahoma"/>
              </a:rPr>
              <a:t>de </a:t>
            </a:r>
            <a:r>
              <a:rPr sz="2000" b="1" dirty="0">
                <a:cs typeface="Tahoma"/>
              </a:rPr>
              <a:t>los</a:t>
            </a:r>
            <a:r>
              <a:rPr sz="2000" b="1" spc="60" dirty="0">
                <a:cs typeface="Tahoma"/>
              </a:rPr>
              <a:t> </a:t>
            </a:r>
            <a:r>
              <a:rPr sz="2000" b="1" spc="-10" dirty="0">
                <a:cs typeface="Tahoma"/>
              </a:rPr>
              <a:t>recursos </a:t>
            </a:r>
            <a:r>
              <a:rPr sz="2000" b="1" spc="60" dirty="0">
                <a:cs typeface="Tahoma"/>
              </a:rPr>
              <a:t>públicos</a:t>
            </a:r>
            <a:r>
              <a:rPr sz="2000" b="1" spc="-50" dirty="0">
                <a:cs typeface="Tahoma"/>
              </a:rPr>
              <a:t> </a:t>
            </a:r>
            <a:r>
              <a:rPr sz="2000" b="1" dirty="0">
                <a:cs typeface="Tahoma"/>
              </a:rPr>
              <a:t>y</a:t>
            </a:r>
            <a:r>
              <a:rPr sz="2000" b="1" spc="5" dirty="0">
                <a:cs typeface="Tahoma"/>
              </a:rPr>
              <a:t> </a:t>
            </a:r>
            <a:r>
              <a:rPr sz="2000" b="1" spc="75" dirty="0">
                <a:cs typeface="Tahoma"/>
              </a:rPr>
              <a:t>de</a:t>
            </a:r>
            <a:r>
              <a:rPr sz="2000" b="1" dirty="0">
                <a:cs typeface="Tahoma"/>
              </a:rPr>
              <a:t> </a:t>
            </a:r>
            <a:r>
              <a:rPr sz="2000" b="1" spc="-25" dirty="0">
                <a:cs typeface="Tahoma"/>
              </a:rPr>
              <a:t>la </a:t>
            </a:r>
            <a:r>
              <a:rPr sz="2000" b="1" spc="50" dirty="0">
                <a:cs typeface="Tahoma"/>
              </a:rPr>
              <a:t>entrega</a:t>
            </a:r>
            <a:r>
              <a:rPr sz="2000" b="1" dirty="0">
                <a:cs typeface="Tahoma"/>
              </a:rPr>
              <a:t> </a:t>
            </a:r>
            <a:r>
              <a:rPr sz="2000" b="1" spc="75" dirty="0">
                <a:cs typeface="Tahoma"/>
              </a:rPr>
              <a:t>de</a:t>
            </a:r>
            <a:r>
              <a:rPr sz="2000" b="1" dirty="0">
                <a:cs typeface="Tahoma"/>
              </a:rPr>
              <a:t> </a:t>
            </a:r>
            <a:r>
              <a:rPr sz="2000" b="1" spc="-25" dirty="0">
                <a:cs typeface="Tahoma"/>
              </a:rPr>
              <a:t>la </a:t>
            </a:r>
            <a:r>
              <a:rPr sz="2000" b="1" spc="-10" dirty="0">
                <a:cs typeface="Tahoma"/>
              </a:rPr>
              <a:t>beca.</a:t>
            </a:r>
            <a:endParaRPr sz="2000">
              <a:cs typeface="Tahoma"/>
            </a:endParaRPr>
          </a:p>
        </p:txBody>
      </p:sp>
      <p:grpSp>
        <p:nvGrpSpPr>
          <p:cNvPr id="32" name="object 26">
            <a:extLst>
              <a:ext uri="{FF2B5EF4-FFF2-40B4-BE49-F238E27FC236}">
                <a16:creationId xmlns:a16="http://schemas.microsoft.com/office/drawing/2014/main" id="{0A7ACBF6-F0B4-48EF-A58E-0920BADCAFFB}"/>
              </a:ext>
            </a:extLst>
          </p:cNvPr>
          <p:cNvGrpSpPr/>
          <p:nvPr/>
        </p:nvGrpSpPr>
        <p:grpSpPr>
          <a:xfrm>
            <a:off x="3095244" y="4206252"/>
            <a:ext cx="3106420" cy="2359660"/>
            <a:chOff x="3095244" y="4206252"/>
            <a:chExt cx="3106420" cy="2359660"/>
          </a:xfrm>
        </p:grpSpPr>
        <p:pic>
          <p:nvPicPr>
            <p:cNvPr id="33" name="object 27">
              <a:extLst>
                <a:ext uri="{FF2B5EF4-FFF2-40B4-BE49-F238E27FC236}">
                  <a16:creationId xmlns:a16="http://schemas.microsoft.com/office/drawing/2014/main" id="{51574CFE-3383-4A57-8523-F0A171D2266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95244" y="4206252"/>
              <a:ext cx="3105911" cy="2359152"/>
            </a:xfrm>
            <a:prstGeom prst="rect">
              <a:avLst/>
            </a:prstGeom>
          </p:spPr>
        </p:pic>
        <p:pic>
          <p:nvPicPr>
            <p:cNvPr id="34" name="object 28">
              <a:extLst>
                <a:ext uri="{FF2B5EF4-FFF2-40B4-BE49-F238E27FC236}">
                  <a16:creationId xmlns:a16="http://schemas.microsoft.com/office/drawing/2014/main" id="{DCA22DAA-57C1-4C0B-AF5E-6F8ED98C7DB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20212" y="4293120"/>
              <a:ext cx="2919984" cy="1965960"/>
            </a:xfrm>
            <a:prstGeom prst="rect">
              <a:avLst/>
            </a:prstGeom>
          </p:spPr>
        </p:pic>
        <p:sp>
          <p:nvSpPr>
            <p:cNvPr id="35" name="object 29">
              <a:extLst>
                <a:ext uri="{FF2B5EF4-FFF2-40B4-BE49-F238E27FC236}">
                  <a16:creationId xmlns:a16="http://schemas.microsoft.com/office/drawing/2014/main" id="{6049DBE6-1AAB-4469-8DDA-EA57F16E50B3}"/>
                </a:ext>
              </a:extLst>
            </p:cNvPr>
            <p:cNvSpPr/>
            <p:nvPr/>
          </p:nvSpPr>
          <p:spPr>
            <a:xfrm>
              <a:off x="3154680" y="4245863"/>
              <a:ext cx="2992120" cy="2246630"/>
            </a:xfrm>
            <a:custGeom>
              <a:avLst/>
              <a:gdLst/>
              <a:ahLst/>
              <a:cxnLst/>
              <a:rect l="l" t="t" r="r" b="b"/>
              <a:pathLst>
                <a:path w="2992120" h="2246629">
                  <a:moveTo>
                    <a:pt x="2617216" y="0"/>
                  </a:moveTo>
                  <a:lnTo>
                    <a:pt x="374395" y="0"/>
                  </a:lnTo>
                  <a:lnTo>
                    <a:pt x="327435" y="2917"/>
                  </a:lnTo>
                  <a:lnTo>
                    <a:pt x="282215" y="11435"/>
                  </a:lnTo>
                  <a:lnTo>
                    <a:pt x="239086" y="25203"/>
                  </a:lnTo>
                  <a:lnTo>
                    <a:pt x="198398" y="43869"/>
                  </a:lnTo>
                  <a:lnTo>
                    <a:pt x="160503" y="67083"/>
                  </a:lnTo>
                  <a:lnTo>
                    <a:pt x="125751" y="94494"/>
                  </a:lnTo>
                  <a:lnTo>
                    <a:pt x="94494" y="125751"/>
                  </a:lnTo>
                  <a:lnTo>
                    <a:pt x="67083" y="160503"/>
                  </a:lnTo>
                  <a:lnTo>
                    <a:pt x="43869" y="198398"/>
                  </a:lnTo>
                  <a:lnTo>
                    <a:pt x="25203" y="239086"/>
                  </a:lnTo>
                  <a:lnTo>
                    <a:pt x="11435" y="282215"/>
                  </a:lnTo>
                  <a:lnTo>
                    <a:pt x="2917" y="327435"/>
                  </a:lnTo>
                  <a:lnTo>
                    <a:pt x="0" y="374396"/>
                  </a:lnTo>
                  <a:lnTo>
                    <a:pt x="0" y="1871967"/>
                  </a:lnTo>
                  <a:lnTo>
                    <a:pt x="2917" y="1918932"/>
                  </a:lnTo>
                  <a:lnTo>
                    <a:pt x="11435" y="1964156"/>
                  </a:lnTo>
                  <a:lnTo>
                    <a:pt x="25203" y="2007289"/>
                  </a:lnTo>
                  <a:lnTo>
                    <a:pt x="43869" y="2047979"/>
                  </a:lnTo>
                  <a:lnTo>
                    <a:pt x="67083" y="2085875"/>
                  </a:lnTo>
                  <a:lnTo>
                    <a:pt x="94494" y="2120627"/>
                  </a:lnTo>
                  <a:lnTo>
                    <a:pt x="125751" y="2151884"/>
                  </a:lnTo>
                  <a:lnTo>
                    <a:pt x="160503" y="2179294"/>
                  </a:lnTo>
                  <a:lnTo>
                    <a:pt x="198398" y="2202508"/>
                  </a:lnTo>
                  <a:lnTo>
                    <a:pt x="239086" y="2221174"/>
                  </a:lnTo>
                  <a:lnTo>
                    <a:pt x="282215" y="2234941"/>
                  </a:lnTo>
                  <a:lnTo>
                    <a:pt x="327435" y="2243458"/>
                  </a:lnTo>
                  <a:lnTo>
                    <a:pt x="374395" y="2246376"/>
                  </a:lnTo>
                  <a:lnTo>
                    <a:pt x="2617216" y="2246376"/>
                  </a:lnTo>
                  <a:lnTo>
                    <a:pt x="2664176" y="2243458"/>
                  </a:lnTo>
                  <a:lnTo>
                    <a:pt x="2709396" y="2234941"/>
                  </a:lnTo>
                  <a:lnTo>
                    <a:pt x="2752525" y="2221174"/>
                  </a:lnTo>
                  <a:lnTo>
                    <a:pt x="2793213" y="2202508"/>
                  </a:lnTo>
                  <a:lnTo>
                    <a:pt x="2831108" y="2179294"/>
                  </a:lnTo>
                  <a:lnTo>
                    <a:pt x="2865860" y="2151884"/>
                  </a:lnTo>
                  <a:lnTo>
                    <a:pt x="2897117" y="2120627"/>
                  </a:lnTo>
                  <a:lnTo>
                    <a:pt x="2924528" y="2085875"/>
                  </a:lnTo>
                  <a:lnTo>
                    <a:pt x="2947742" y="2047979"/>
                  </a:lnTo>
                  <a:lnTo>
                    <a:pt x="2966408" y="2007289"/>
                  </a:lnTo>
                  <a:lnTo>
                    <a:pt x="2980176" y="1964156"/>
                  </a:lnTo>
                  <a:lnTo>
                    <a:pt x="2988694" y="1918932"/>
                  </a:lnTo>
                  <a:lnTo>
                    <a:pt x="2991611" y="1871967"/>
                  </a:lnTo>
                  <a:lnTo>
                    <a:pt x="2991611" y="374396"/>
                  </a:lnTo>
                  <a:lnTo>
                    <a:pt x="2988694" y="327435"/>
                  </a:lnTo>
                  <a:lnTo>
                    <a:pt x="2980176" y="282215"/>
                  </a:lnTo>
                  <a:lnTo>
                    <a:pt x="2966408" y="239086"/>
                  </a:lnTo>
                  <a:lnTo>
                    <a:pt x="2947742" y="198398"/>
                  </a:lnTo>
                  <a:lnTo>
                    <a:pt x="2924528" y="160503"/>
                  </a:lnTo>
                  <a:lnTo>
                    <a:pt x="2897117" y="125751"/>
                  </a:lnTo>
                  <a:lnTo>
                    <a:pt x="2865860" y="94494"/>
                  </a:lnTo>
                  <a:lnTo>
                    <a:pt x="2831108" y="67083"/>
                  </a:lnTo>
                  <a:lnTo>
                    <a:pt x="2793213" y="43869"/>
                  </a:lnTo>
                  <a:lnTo>
                    <a:pt x="2752525" y="25203"/>
                  </a:lnTo>
                  <a:lnTo>
                    <a:pt x="2709396" y="11435"/>
                  </a:lnTo>
                  <a:lnTo>
                    <a:pt x="2664176" y="2917"/>
                  </a:lnTo>
                  <a:lnTo>
                    <a:pt x="261721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36" name="object 30">
            <a:extLst>
              <a:ext uri="{FF2B5EF4-FFF2-40B4-BE49-F238E27FC236}">
                <a16:creationId xmlns:a16="http://schemas.microsoft.com/office/drawing/2014/main" id="{4D5826FC-A971-45C6-B6E8-203E3E1B664B}"/>
              </a:ext>
            </a:extLst>
          </p:cNvPr>
          <p:cNvSpPr txBox="1"/>
          <p:nvPr/>
        </p:nvSpPr>
        <p:spPr>
          <a:xfrm>
            <a:off x="3403853" y="4379467"/>
            <a:ext cx="249428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cs typeface="Tahoma"/>
              </a:rPr>
              <a:t>La</a:t>
            </a:r>
            <a:r>
              <a:rPr sz="2000" b="1" spc="35" dirty="0">
                <a:cs typeface="Tahoma"/>
              </a:rPr>
              <a:t> </a:t>
            </a:r>
            <a:r>
              <a:rPr sz="2000" b="1" spc="70" dirty="0">
                <a:cs typeface="Tahoma"/>
              </a:rPr>
              <a:t>beca</a:t>
            </a:r>
            <a:r>
              <a:rPr sz="2000" b="1" spc="10" dirty="0">
                <a:cs typeface="Tahoma"/>
              </a:rPr>
              <a:t> </a:t>
            </a:r>
            <a:r>
              <a:rPr sz="2000" b="1" spc="75" dirty="0">
                <a:cs typeface="Tahoma"/>
              </a:rPr>
              <a:t>no</a:t>
            </a:r>
            <a:r>
              <a:rPr sz="2000" b="1" spc="30" dirty="0">
                <a:cs typeface="Tahoma"/>
              </a:rPr>
              <a:t> </a:t>
            </a:r>
            <a:r>
              <a:rPr sz="2000" b="1" dirty="0">
                <a:cs typeface="Tahoma"/>
              </a:rPr>
              <a:t>se</a:t>
            </a:r>
            <a:r>
              <a:rPr sz="2000" b="1" spc="15" dirty="0">
                <a:cs typeface="Tahoma"/>
              </a:rPr>
              <a:t> </a:t>
            </a:r>
            <a:r>
              <a:rPr sz="2000" b="1" spc="-10" dirty="0">
                <a:cs typeface="Tahoma"/>
              </a:rPr>
              <a:t>utilice </a:t>
            </a:r>
            <a:r>
              <a:rPr sz="2000" b="1" spc="85" dirty="0">
                <a:cs typeface="Tahoma"/>
              </a:rPr>
              <a:t>con</a:t>
            </a:r>
            <a:r>
              <a:rPr sz="2000" b="1" spc="75" dirty="0">
                <a:cs typeface="Tahoma"/>
              </a:rPr>
              <a:t> </a:t>
            </a:r>
            <a:r>
              <a:rPr sz="2000" b="1" dirty="0">
                <a:cs typeface="Tahoma"/>
              </a:rPr>
              <a:t>fines</a:t>
            </a:r>
            <a:r>
              <a:rPr sz="2000" b="1" spc="75" dirty="0">
                <a:cs typeface="Tahoma"/>
              </a:rPr>
              <a:t> </a:t>
            </a:r>
            <a:r>
              <a:rPr sz="2000" b="1" spc="-10" dirty="0">
                <a:cs typeface="Tahoma"/>
              </a:rPr>
              <a:t>políticos, </a:t>
            </a:r>
            <a:r>
              <a:rPr sz="2000" b="1" dirty="0">
                <a:cs typeface="Tahoma"/>
              </a:rPr>
              <a:t>electorales,</a:t>
            </a:r>
            <a:r>
              <a:rPr sz="2000" b="1" spc="125" dirty="0">
                <a:cs typeface="Tahoma"/>
              </a:rPr>
              <a:t> </a:t>
            </a:r>
            <a:r>
              <a:rPr sz="2000" b="1" spc="75" dirty="0">
                <a:cs typeface="Tahoma"/>
              </a:rPr>
              <a:t>de</a:t>
            </a:r>
            <a:r>
              <a:rPr sz="2000" b="1" spc="160" dirty="0">
                <a:cs typeface="Tahoma"/>
              </a:rPr>
              <a:t> </a:t>
            </a:r>
            <a:r>
              <a:rPr sz="2000" b="1" spc="-20" dirty="0">
                <a:cs typeface="Tahoma"/>
              </a:rPr>
              <a:t>lucro </a:t>
            </a:r>
            <a:r>
              <a:rPr sz="2000" b="1" spc="80" dirty="0">
                <a:cs typeface="Tahoma"/>
              </a:rPr>
              <a:t>u</a:t>
            </a:r>
            <a:r>
              <a:rPr sz="2000" b="1" spc="165" dirty="0">
                <a:cs typeface="Tahoma"/>
              </a:rPr>
              <a:t> </a:t>
            </a:r>
            <a:r>
              <a:rPr sz="2000" b="1" dirty="0">
                <a:cs typeface="Tahoma"/>
              </a:rPr>
              <a:t>otros</a:t>
            </a:r>
            <a:r>
              <a:rPr sz="2000" b="1" spc="165" dirty="0">
                <a:cs typeface="Tahoma"/>
              </a:rPr>
              <a:t> </a:t>
            </a:r>
            <a:r>
              <a:rPr sz="2000" b="1" dirty="0">
                <a:cs typeface="Tahoma"/>
              </a:rPr>
              <a:t>distintos</a:t>
            </a:r>
            <a:r>
              <a:rPr sz="2000" b="1" spc="165" dirty="0">
                <a:cs typeface="Tahoma"/>
              </a:rPr>
              <a:t> </a:t>
            </a:r>
            <a:r>
              <a:rPr sz="2000" b="1" spc="-25" dirty="0">
                <a:cs typeface="Tahoma"/>
              </a:rPr>
              <a:t>al </a:t>
            </a:r>
            <a:r>
              <a:rPr sz="2000" b="1" dirty="0">
                <a:cs typeface="Tahoma"/>
              </a:rPr>
              <a:t>objeto</a:t>
            </a:r>
            <a:r>
              <a:rPr sz="2000" b="1" spc="80" dirty="0">
                <a:cs typeface="Tahoma"/>
              </a:rPr>
              <a:t> </a:t>
            </a:r>
            <a:r>
              <a:rPr sz="2000" b="1" spc="55" dirty="0">
                <a:cs typeface="Tahoma"/>
              </a:rPr>
              <a:t>del</a:t>
            </a:r>
            <a:r>
              <a:rPr sz="2000" b="1" spc="85" dirty="0">
                <a:cs typeface="Tahoma"/>
              </a:rPr>
              <a:t> </a:t>
            </a:r>
            <a:r>
              <a:rPr sz="2000" b="1" spc="55" dirty="0">
                <a:cs typeface="Tahoma"/>
              </a:rPr>
              <a:t>Programa </a:t>
            </a:r>
            <a:r>
              <a:rPr sz="2000" b="1" spc="75" dirty="0">
                <a:cs typeface="Tahoma"/>
              </a:rPr>
              <a:t>de</a:t>
            </a:r>
            <a:r>
              <a:rPr sz="2000" b="1" spc="-10" dirty="0">
                <a:cs typeface="Tahoma"/>
              </a:rPr>
              <a:t> Becas.</a:t>
            </a:r>
            <a:endParaRPr sz="2000">
              <a:cs typeface="Tahoma"/>
            </a:endParaRPr>
          </a:p>
        </p:txBody>
      </p:sp>
      <p:grpSp>
        <p:nvGrpSpPr>
          <p:cNvPr id="37" name="object 31">
            <a:extLst>
              <a:ext uri="{FF2B5EF4-FFF2-40B4-BE49-F238E27FC236}">
                <a16:creationId xmlns:a16="http://schemas.microsoft.com/office/drawing/2014/main" id="{87A2760F-3BFB-42FE-994E-9F64FA5F39F8}"/>
              </a:ext>
            </a:extLst>
          </p:cNvPr>
          <p:cNvGrpSpPr/>
          <p:nvPr/>
        </p:nvGrpSpPr>
        <p:grpSpPr>
          <a:xfrm>
            <a:off x="6280403" y="4206252"/>
            <a:ext cx="2240280" cy="2359660"/>
            <a:chOff x="6280403" y="4206252"/>
            <a:chExt cx="2240280" cy="2359660"/>
          </a:xfrm>
        </p:grpSpPr>
        <p:pic>
          <p:nvPicPr>
            <p:cNvPr id="38" name="object 32">
              <a:extLst>
                <a:ext uri="{FF2B5EF4-FFF2-40B4-BE49-F238E27FC236}">
                  <a16:creationId xmlns:a16="http://schemas.microsoft.com/office/drawing/2014/main" id="{423D6DB0-4A0F-4084-B51F-65849F25081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80403" y="4206252"/>
              <a:ext cx="2240279" cy="2359152"/>
            </a:xfrm>
            <a:prstGeom prst="rect">
              <a:avLst/>
            </a:prstGeom>
          </p:spPr>
        </p:pic>
        <p:pic>
          <p:nvPicPr>
            <p:cNvPr id="39" name="object 33">
              <a:extLst>
                <a:ext uri="{FF2B5EF4-FFF2-40B4-BE49-F238E27FC236}">
                  <a16:creationId xmlns:a16="http://schemas.microsoft.com/office/drawing/2014/main" id="{3E9584B4-C84B-40C0-AE1D-2A6BA04C5EB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61175" y="4287024"/>
              <a:ext cx="2139696" cy="1965960"/>
            </a:xfrm>
            <a:prstGeom prst="rect">
              <a:avLst/>
            </a:prstGeom>
          </p:spPr>
        </p:pic>
        <p:sp>
          <p:nvSpPr>
            <p:cNvPr id="40" name="object 34">
              <a:extLst>
                <a:ext uri="{FF2B5EF4-FFF2-40B4-BE49-F238E27FC236}">
                  <a16:creationId xmlns:a16="http://schemas.microsoft.com/office/drawing/2014/main" id="{C033DDA7-0FEA-461F-9783-BE6A0317AA3B}"/>
                </a:ext>
              </a:extLst>
            </p:cNvPr>
            <p:cNvSpPr/>
            <p:nvPr/>
          </p:nvSpPr>
          <p:spPr>
            <a:xfrm>
              <a:off x="6339839" y="4245863"/>
              <a:ext cx="2125980" cy="2246630"/>
            </a:xfrm>
            <a:custGeom>
              <a:avLst/>
              <a:gdLst/>
              <a:ahLst/>
              <a:cxnLst/>
              <a:rect l="l" t="t" r="r" b="b"/>
              <a:pathLst>
                <a:path w="2125979" h="2246629">
                  <a:moveTo>
                    <a:pt x="1771650" y="0"/>
                  </a:moveTo>
                  <a:lnTo>
                    <a:pt x="354330" y="0"/>
                  </a:lnTo>
                  <a:lnTo>
                    <a:pt x="306246" y="3234"/>
                  </a:lnTo>
                  <a:lnTo>
                    <a:pt x="260129" y="12655"/>
                  </a:lnTo>
                  <a:lnTo>
                    <a:pt x="216402" y="27842"/>
                  </a:lnTo>
                  <a:lnTo>
                    <a:pt x="175485" y="48372"/>
                  </a:lnTo>
                  <a:lnTo>
                    <a:pt x="137802" y="73824"/>
                  </a:lnTo>
                  <a:lnTo>
                    <a:pt x="103774" y="103774"/>
                  </a:lnTo>
                  <a:lnTo>
                    <a:pt x="73824" y="137802"/>
                  </a:lnTo>
                  <a:lnTo>
                    <a:pt x="48372" y="175485"/>
                  </a:lnTo>
                  <a:lnTo>
                    <a:pt x="27842" y="216402"/>
                  </a:lnTo>
                  <a:lnTo>
                    <a:pt x="12655" y="260129"/>
                  </a:lnTo>
                  <a:lnTo>
                    <a:pt x="3234" y="306246"/>
                  </a:lnTo>
                  <a:lnTo>
                    <a:pt x="0" y="354330"/>
                  </a:lnTo>
                  <a:lnTo>
                    <a:pt x="0" y="1892033"/>
                  </a:lnTo>
                  <a:lnTo>
                    <a:pt x="3234" y="1940114"/>
                  </a:lnTo>
                  <a:lnTo>
                    <a:pt x="12655" y="1986230"/>
                  </a:lnTo>
                  <a:lnTo>
                    <a:pt x="27842" y="2029957"/>
                  </a:lnTo>
                  <a:lnTo>
                    <a:pt x="48372" y="2070875"/>
                  </a:lnTo>
                  <a:lnTo>
                    <a:pt x="73824" y="2108559"/>
                  </a:lnTo>
                  <a:lnTo>
                    <a:pt x="103774" y="2142590"/>
                  </a:lnTo>
                  <a:lnTo>
                    <a:pt x="137802" y="2172543"/>
                  </a:lnTo>
                  <a:lnTo>
                    <a:pt x="175485" y="2197996"/>
                  </a:lnTo>
                  <a:lnTo>
                    <a:pt x="216402" y="2218529"/>
                  </a:lnTo>
                  <a:lnTo>
                    <a:pt x="260129" y="2233718"/>
                  </a:lnTo>
                  <a:lnTo>
                    <a:pt x="306246" y="2243141"/>
                  </a:lnTo>
                  <a:lnTo>
                    <a:pt x="354330" y="2246376"/>
                  </a:lnTo>
                  <a:lnTo>
                    <a:pt x="1771650" y="2246376"/>
                  </a:lnTo>
                  <a:lnTo>
                    <a:pt x="1819733" y="2243141"/>
                  </a:lnTo>
                  <a:lnTo>
                    <a:pt x="1865850" y="2233718"/>
                  </a:lnTo>
                  <a:lnTo>
                    <a:pt x="1909577" y="2218529"/>
                  </a:lnTo>
                  <a:lnTo>
                    <a:pt x="1950494" y="2197996"/>
                  </a:lnTo>
                  <a:lnTo>
                    <a:pt x="1988177" y="2172543"/>
                  </a:lnTo>
                  <a:lnTo>
                    <a:pt x="2022205" y="2142590"/>
                  </a:lnTo>
                  <a:lnTo>
                    <a:pt x="2052155" y="2108559"/>
                  </a:lnTo>
                  <a:lnTo>
                    <a:pt x="2077607" y="2070875"/>
                  </a:lnTo>
                  <a:lnTo>
                    <a:pt x="2098137" y="2029957"/>
                  </a:lnTo>
                  <a:lnTo>
                    <a:pt x="2113324" y="1986230"/>
                  </a:lnTo>
                  <a:lnTo>
                    <a:pt x="2122745" y="1940114"/>
                  </a:lnTo>
                  <a:lnTo>
                    <a:pt x="2125980" y="1892033"/>
                  </a:lnTo>
                  <a:lnTo>
                    <a:pt x="2125980" y="354330"/>
                  </a:lnTo>
                  <a:lnTo>
                    <a:pt x="2122745" y="306246"/>
                  </a:lnTo>
                  <a:lnTo>
                    <a:pt x="2113324" y="260129"/>
                  </a:lnTo>
                  <a:lnTo>
                    <a:pt x="2098137" y="216402"/>
                  </a:lnTo>
                  <a:lnTo>
                    <a:pt x="2077607" y="175485"/>
                  </a:lnTo>
                  <a:lnTo>
                    <a:pt x="2052155" y="137802"/>
                  </a:lnTo>
                  <a:lnTo>
                    <a:pt x="2022205" y="103774"/>
                  </a:lnTo>
                  <a:lnTo>
                    <a:pt x="1988177" y="73824"/>
                  </a:lnTo>
                  <a:lnTo>
                    <a:pt x="1950494" y="48372"/>
                  </a:lnTo>
                  <a:lnTo>
                    <a:pt x="1909577" y="27842"/>
                  </a:lnTo>
                  <a:lnTo>
                    <a:pt x="1865850" y="12655"/>
                  </a:lnTo>
                  <a:lnTo>
                    <a:pt x="1819733" y="3234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41" name="object 35">
            <a:extLst>
              <a:ext uri="{FF2B5EF4-FFF2-40B4-BE49-F238E27FC236}">
                <a16:creationId xmlns:a16="http://schemas.microsoft.com/office/drawing/2014/main" id="{C93BBE8E-E722-4303-9367-6F773C068F03}"/>
              </a:ext>
            </a:extLst>
          </p:cNvPr>
          <p:cNvSpPr txBox="1"/>
          <p:nvPr/>
        </p:nvSpPr>
        <p:spPr>
          <a:xfrm>
            <a:off x="6546595" y="4373626"/>
            <a:ext cx="171259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cs typeface="Tahoma"/>
              </a:rPr>
              <a:t>La</a:t>
            </a:r>
            <a:r>
              <a:rPr sz="2000" b="1" spc="35" dirty="0">
                <a:cs typeface="Tahoma"/>
              </a:rPr>
              <a:t> </a:t>
            </a:r>
            <a:r>
              <a:rPr sz="2000" b="1" spc="70" dirty="0">
                <a:cs typeface="Tahoma"/>
              </a:rPr>
              <a:t>beca</a:t>
            </a:r>
            <a:r>
              <a:rPr sz="2000" b="1" spc="10" dirty="0">
                <a:cs typeface="Tahoma"/>
              </a:rPr>
              <a:t> </a:t>
            </a:r>
            <a:r>
              <a:rPr sz="2000" b="1" spc="-25" dirty="0">
                <a:cs typeface="Tahoma"/>
              </a:rPr>
              <a:t>se </a:t>
            </a:r>
            <a:r>
              <a:rPr sz="2000" b="1" dirty="0">
                <a:cs typeface="Tahoma"/>
              </a:rPr>
              <a:t>ejecute</a:t>
            </a:r>
            <a:r>
              <a:rPr sz="2000" b="1" spc="120" dirty="0">
                <a:cs typeface="Tahoma"/>
              </a:rPr>
              <a:t> </a:t>
            </a:r>
            <a:r>
              <a:rPr sz="2000" b="1" spc="65" dirty="0">
                <a:cs typeface="Tahoma"/>
              </a:rPr>
              <a:t>en</a:t>
            </a:r>
            <a:r>
              <a:rPr sz="2000" b="1" spc="130" dirty="0">
                <a:cs typeface="Tahoma"/>
              </a:rPr>
              <a:t> </a:t>
            </a:r>
            <a:r>
              <a:rPr sz="2000" b="1" spc="45" dirty="0">
                <a:cs typeface="Tahoma"/>
              </a:rPr>
              <a:t>un </a:t>
            </a:r>
            <a:r>
              <a:rPr sz="2000" b="1" spc="75" dirty="0">
                <a:cs typeface="Tahoma"/>
              </a:rPr>
              <a:t>marco</a:t>
            </a:r>
            <a:r>
              <a:rPr sz="2000" b="1" spc="-30" dirty="0">
                <a:cs typeface="Tahoma"/>
              </a:rPr>
              <a:t> </a:t>
            </a:r>
            <a:r>
              <a:rPr sz="2000" b="1" spc="50" dirty="0">
                <a:cs typeface="Tahoma"/>
              </a:rPr>
              <a:t>de </a:t>
            </a:r>
            <a:r>
              <a:rPr sz="2000" b="1" spc="45" dirty="0">
                <a:cs typeface="Tahoma"/>
              </a:rPr>
              <a:t>igualdad </a:t>
            </a:r>
            <a:r>
              <a:rPr sz="2000" b="1" dirty="0">
                <a:cs typeface="Tahoma"/>
              </a:rPr>
              <a:t>entre</a:t>
            </a:r>
            <a:r>
              <a:rPr sz="2000" b="1" spc="229" dirty="0">
                <a:cs typeface="Tahoma"/>
              </a:rPr>
              <a:t> </a:t>
            </a:r>
            <a:r>
              <a:rPr sz="2000" b="1" spc="-10" dirty="0">
                <a:cs typeface="Tahoma"/>
              </a:rPr>
              <a:t>mujeres </a:t>
            </a:r>
            <a:r>
              <a:rPr sz="2000" b="1" dirty="0">
                <a:cs typeface="Tahoma"/>
              </a:rPr>
              <a:t>y</a:t>
            </a:r>
            <a:r>
              <a:rPr sz="2000" b="1" spc="10" dirty="0">
                <a:cs typeface="Tahoma"/>
              </a:rPr>
              <a:t> </a:t>
            </a:r>
            <a:r>
              <a:rPr sz="2000" b="1" spc="40" dirty="0">
                <a:cs typeface="Tahoma"/>
              </a:rPr>
              <a:t>hombres.</a:t>
            </a:r>
            <a:endParaRPr sz="2000">
              <a:cs typeface="Tahoma"/>
            </a:endParaRPr>
          </a:p>
        </p:txBody>
      </p:sp>
      <p:grpSp>
        <p:nvGrpSpPr>
          <p:cNvPr id="42" name="object 36">
            <a:extLst>
              <a:ext uri="{FF2B5EF4-FFF2-40B4-BE49-F238E27FC236}">
                <a16:creationId xmlns:a16="http://schemas.microsoft.com/office/drawing/2014/main" id="{AB202B0B-BDBE-4EE9-B274-1E72C93C7F88}"/>
              </a:ext>
            </a:extLst>
          </p:cNvPr>
          <p:cNvGrpSpPr/>
          <p:nvPr/>
        </p:nvGrpSpPr>
        <p:grpSpPr>
          <a:xfrm>
            <a:off x="8599931" y="4206252"/>
            <a:ext cx="3098800" cy="2359660"/>
            <a:chOff x="8599931" y="4206252"/>
            <a:chExt cx="3098800" cy="2359660"/>
          </a:xfrm>
        </p:grpSpPr>
        <p:pic>
          <p:nvPicPr>
            <p:cNvPr id="43" name="object 37">
              <a:extLst>
                <a:ext uri="{FF2B5EF4-FFF2-40B4-BE49-F238E27FC236}">
                  <a16:creationId xmlns:a16="http://schemas.microsoft.com/office/drawing/2014/main" id="{05BB8997-0E48-448A-A479-0BD0AD899E5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9931" y="4206252"/>
              <a:ext cx="3098292" cy="2359152"/>
            </a:xfrm>
            <a:prstGeom prst="rect">
              <a:avLst/>
            </a:prstGeom>
          </p:spPr>
        </p:pic>
        <p:pic>
          <p:nvPicPr>
            <p:cNvPr id="44" name="object 38">
              <a:extLst>
                <a:ext uri="{FF2B5EF4-FFF2-40B4-BE49-F238E27FC236}">
                  <a16:creationId xmlns:a16="http://schemas.microsoft.com/office/drawing/2014/main" id="{ECD2EB84-02C6-4ECC-AC27-E12D97DC4BD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97467" y="4293120"/>
              <a:ext cx="2967228" cy="1965960"/>
            </a:xfrm>
            <a:prstGeom prst="rect">
              <a:avLst/>
            </a:prstGeom>
          </p:spPr>
        </p:pic>
        <p:sp>
          <p:nvSpPr>
            <p:cNvPr id="45" name="object 39">
              <a:extLst>
                <a:ext uri="{FF2B5EF4-FFF2-40B4-BE49-F238E27FC236}">
                  <a16:creationId xmlns:a16="http://schemas.microsoft.com/office/drawing/2014/main" id="{A774C935-038D-4AF4-B6E6-269B3D73B5FB}"/>
                </a:ext>
              </a:extLst>
            </p:cNvPr>
            <p:cNvSpPr/>
            <p:nvPr/>
          </p:nvSpPr>
          <p:spPr>
            <a:xfrm>
              <a:off x="8659367" y="4245863"/>
              <a:ext cx="2984500" cy="2246630"/>
            </a:xfrm>
            <a:custGeom>
              <a:avLst/>
              <a:gdLst/>
              <a:ahLst/>
              <a:cxnLst/>
              <a:rect l="l" t="t" r="r" b="b"/>
              <a:pathLst>
                <a:path w="2984500" h="2246629">
                  <a:moveTo>
                    <a:pt x="2609596" y="0"/>
                  </a:moveTo>
                  <a:lnTo>
                    <a:pt x="374396" y="0"/>
                  </a:lnTo>
                  <a:lnTo>
                    <a:pt x="327435" y="2917"/>
                  </a:lnTo>
                  <a:lnTo>
                    <a:pt x="282215" y="11435"/>
                  </a:lnTo>
                  <a:lnTo>
                    <a:pt x="239086" y="25203"/>
                  </a:lnTo>
                  <a:lnTo>
                    <a:pt x="198398" y="43869"/>
                  </a:lnTo>
                  <a:lnTo>
                    <a:pt x="160503" y="67083"/>
                  </a:lnTo>
                  <a:lnTo>
                    <a:pt x="125751" y="94494"/>
                  </a:lnTo>
                  <a:lnTo>
                    <a:pt x="94494" y="125751"/>
                  </a:lnTo>
                  <a:lnTo>
                    <a:pt x="67083" y="160503"/>
                  </a:lnTo>
                  <a:lnTo>
                    <a:pt x="43869" y="198398"/>
                  </a:lnTo>
                  <a:lnTo>
                    <a:pt x="25203" y="239086"/>
                  </a:lnTo>
                  <a:lnTo>
                    <a:pt x="11435" y="282215"/>
                  </a:lnTo>
                  <a:lnTo>
                    <a:pt x="2917" y="327435"/>
                  </a:lnTo>
                  <a:lnTo>
                    <a:pt x="0" y="374396"/>
                  </a:lnTo>
                  <a:lnTo>
                    <a:pt x="0" y="1871967"/>
                  </a:lnTo>
                  <a:lnTo>
                    <a:pt x="2917" y="1918932"/>
                  </a:lnTo>
                  <a:lnTo>
                    <a:pt x="11435" y="1964156"/>
                  </a:lnTo>
                  <a:lnTo>
                    <a:pt x="25203" y="2007289"/>
                  </a:lnTo>
                  <a:lnTo>
                    <a:pt x="43869" y="2047979"/>
                  </a:lnTo>
                  <a:lnTo>
                    <a:pt x="67083" y="2085875"/>
                  </a:lnTo>
                  <a:lnTo>
                    <a:pt x="94494" y="2120627"/>
                  </a:lnTo>
                  <a:lnTo>
                    <a:pt x="125751" y="2151884"/>
                  </a:lnTo>
                  <a:lnTo>
                    <a:pt x="160503" y="2179294"/>
                  </a:lnTo>
                  <a:lnTo>
                    <a:pt x="198398" y="2202508"/>
                  </a:lnTo>
                  <a:lnTo>
                    <a:pt x="239086" y="2221174"/>
                  </a:lnTo>
                  <a:lnTo>
                    <a:pt x="282215" y="2234941"/>
                  </a:lnTo>
                  <a:lnTo>
                    <a:pt x="327435" y="2243458"/>
                  </a:lnTo>
                  <a:lnTo>
                    <a:pt x="374396" y="2246376"/>
                  </a:lnTo>
                  <a:lnTo>
                    <a:pt x="2609596" y="2246376"/>
                  </a:lnTo>
                  <a:lnTo>
                    <a:pt x="2656556" y="2243458"/>
                  </a:lnTo>
                  <a:lnTo>
                    <a:pt x="2701776" y="2234941"/>
                  </a:lnTo>
                  <a:lnTo>
                    <a:pt x="2744905" y="2221174"/>
                  </a:lnTo>
                  <a:lnTo>
                    <a:pt x="2785593" y="2202508"/>
                  </a:lnTo>
                  <a:lnTo>
                    <a:pt x="2823488" y="2179294"/>
                  </a:lnTo>
                  <a:lnTo>
                    <a:pt x="2858240" y="2151884"/>
                  </a:lnTo>
                  <a:lnTo>
                    <a:pt x="2889497" y="2120627"/>
                  </a:lnTo>
                  <a:lnTo>
                    <a:pt x="2916908" y="2085875"/>
                  </a:lnTo>
                  <a:lnTo>
                    <a:pt x="2940122" y="2047979"/>
                  </a:lnTo>
                  <a:lnTo>
                    <a:pt x="2958788" y="2007289"/>
                  </a:lnTo>
                  <a:lnTo>
                    <a:pt x="2972556" y="1964156"/>
                  </a:lnTo>
                  <a:lnTo>
                    <a:pt x="2981074" y="1918932"/>
                  </a:lnTo>
                  <a:lnTo>
                    <a:pt x="2983991" y="1871967"/>
                  </a:lnTo>
                  <a:lnTo>
                    <a:pt x="2983991" y="374396"/>
                  </a:lnTo>
                  <a:lnTo>
                    <a:pt x="2981074" y="327435"/>
                  </a:lnTo>
                  <a:lnTo>
                    <a:pt x="2972556" y="282215"/>
                  </a:lnTo>
                  <a:lnTo>
                    <a:pt x="2958788" y="239086"/>
                  </a:lnTo>
                  <a:lnTo>
                    <a:pt x="2940122" y="198398"/>
                  </a:lnTo>
                  <a:lnTo>
                    <a:pt x="2916908" y="160503"/>
                  </a:lnTo>
                  <a:lnTo>
                    <a:pt x="2889497" y="125751"/>
                  </a:lnTo>
                  <a:lnTo>
                    <a:pt x="2858240" y="94494"/>
                  </a:lnTo>
                  <a:lnTo>
                    <a:pt x="2823488" y="67083"/>
                  </a:lnTo>
                  <a:lnTo>
                    <a:pt x="2785593" y="43869"/>
                  </a:lnTo>
                  <a:lnTo>
                    <a:pt x="2744905" y="25203"/>
                  </a:lnTo>
                  <a:lnTo>
                    <a:pt x="2701776" y="11435"/>
                  </a:lnTo>
                  <a:lnTo>
                    <a:pt x="2656556" y="2917"/>
                  </a:lnTo>
                  <a:lnTo>
                    <a:pt x="260959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46" name="object 40">
            <a:extLst>
              <a:ext uri="{FF2B5EF4-FFF2-40B4-BE49-F238E27FC236}">
                <a16:creationId xmlns:a16="http://schemas.microsoft.com/office/drawing/2014/main" id="{2CC17418-3124-4A2C-9831-006B0DF89F31}"/>
              </a:ext>
            </a:extLst>
          </p:cNvPr>
          <p:cNvSpPr txBox="1"/>
          <p:nvPr/>
        </p:nvSpPr>
        <p:spPr>
          <a:xfrm>
            <a:off x="8882253" y="4379467"/>
            <a:ext cx="25400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cs typeface="Tahoma"/>
              </a:rPr>
              <a:t>Las</a:t>
            </a:r>
            <a:r>
              <a:rPr sz="2000" b="1" spc="80" dirty="0">
                <a:cs typeface="Tahoma"/>
              </a:rPr>
              <a:t> </a:t>
            </a:r>
            <a:r>
              <a:rPr sz="2000" b="1" spc="35" dirty="0">
                <a:cs typeface="Tahoma"/>
              </a:rPr>
              <a:t>autoridades </a:t>
            </a:r>
            <a:r>
              <a:rPr sz="2000" b="1" spc="70" dirty="0">
                <a:cs typeface="Tahoma"/>
              </a:rPr>
              <a:t>competentes</a:t>
            </a:r>
            <a:r>
              <a:rPr sz="2000" b="1" spc="-20" dirty="0">
                <a:cs typeface="Tahoma"/>
              </a:rPr>
              <a:t> </a:t>
            </a:r>
            <a:r>
              <a:rPr sz="2000" b="1" spc="55" dirty="0">
                <a:cs typeface="Tahoma"/>
              </a:rPr>
              <a:t>den atención</a:t>
            </a:r>
            <a:r>
              <a:rPr sz="2000" b="1" spc="15" dirty="0">
                <a:cs typeface="Tahoma"/>
              </a:rPr>
              <a:t> </a:t>
            </a:r>
            <a:r>
              <a:rPr sz="2000" b="1" dirty="0">
                <a:cs typeface="Tahoma"/>
              </a:rPr>
              <a:t>a</a:t>
            </a:r>
            <a:r>
              <a:rPr sz="2000" b="1" spc="30" dirty="0">
                <a:cs typeface="Tahoma"/>
              </a:rPr>
              <a:t> </a:t>
            </a:r>
            <a:r>
              <a:rPr sz="2000" b="1" dirty="0">
                <a:cs typeface="Tahoma"/>
              </a:rPr>
              <a:t>las</a:t>
            </a:r>
            <a:r>
              <a:rPr sz="2000" b="1" spc="5" dirty="0">
                <a:cs typeface="Tahoma"/>
              </a:rPr>
              <a:t> </a:t>
            </a:r>
            <a:r>
              <a:rPr sz="2000" b="1" spc="-10" dirty="0">
                <a:cs typeface="Tahoma"/>
              </a:rPr>
              <a:t>quejas </a:t>
            </a:r>
            <a:r>
              <a:rPr sz="2000" b="1" dirty="0">
                <a:cs typeface="Tahoma"/>
              </a:rPr>
              <a:t>y</a:t>
            </a:r>
            <a:r>
              <a:rPr sz="2000" b="1" spc="10" dirty="0">
                <a:cs typeface="Tahoma"/>
              </a:rPr>
              <a:t> </a:t>
            </a:r>
            <a:r>
              <a:rPr sz="2000" b="1" spc="55" dirty="0">
                <a:cs typeface="Tahoma"/>
              </a:rPr>
              <a:t>denuncias </a:t>
            </a:r>
            <a:r>
              <a:rPr sz="2000" b="1" spc="10" dirty="0">
                <a:cs typeface="Tahoma"/>
              </a:rPr>
              <a:t>relacionadas</a:t>
            </a:r>
            <a:r>
              <a:rPr sz="2000" b="1" spc="165" dirty="0">
                <a:cs typeface="Tahoma"/>
              </a:rPr>
              <a:t> </a:t>
            </a:r>
            <a:r>
              <a:rPr sz="2000" b="1" spc="85" dirty="0">
                <a:cs typeface="Tahoma"/>
              </a:rPr>
              <a:t>con</a:t>
            </a:r>
            <a:r>
              <a:rPr sz="2000" b="1" spc="215" dirty="0">
                <a:cs typeface="Tahoma"/>
              </a:rPr>
              <a:t> </a:t>
            </a:r>
            <a:r>
              <a:rPr sz="2000" b="1" spc="-25" dirty="0">
                <a:cs typeface="Tahoma"/>
              </a:rPr>
              <a:t>el </a:t>
            </a:r>
            <a:r>
              <a:rPr sz="2000" b="1" spc="65" dirty="0">
                <a:cs typeface="Tahoma"/>
              </a:rPr>
              <a:t>Programa</a:t>
            </a:r>
            <a:r>
              <a:rPr sz="2000" b="1" spc="-30" dirty="0">
                <a:cs typeface="Tahoma"/>
              </a:rPr>
              <a:t> </a:t>
            </a:r>
            <a:r>
              <a:rPr sz="2000" b="1" spc="75" dirty="0">
                <a:cs typeface="Tahoma"/>
              </a:rPr>
              <a:t>de</a:t>
            </a:r>
            <a:r>
              <a:rPr sz="2000" b="1" spc="-5" dirty="0">
                <a:cs typeface="Tahoma"/>
              </a:rPr>
              <a:t> </a:t>
            </a:r>
            <a:r>
              <a:rPr sz="2000" b="1" spc="-10" dirty="0">
                <a:cs typeface="Tahoma"/>
              </a:rPr>
              <a:t>Becas.</a:t>
            </a:r>
            <a:endParaRPr sz="200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273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085803-21D9-4D41-988C-EAAEF3088B87}"/>
              </a:ext>
            </a:extLst>
          </p:cNvPr>
          <p:cNvSpPr txBox="1"/>
          <p:nvPr/>
        </p:nvSpPr>
        <p:spPr>
          <a:xfrm>
            <a:off x="1761392" y="892761"/>
            <a:ext cx="86692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4000" b="1" i="0" u="none" strike="noStrike" kern="0" cap="none" spc="90" normalizeH="0" baseline="0" noProof="0" dirty="0" smtClean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Además</a:t>
            </a:r>
            <a:r>
              <a:rPr kumimoji="0" lang="es-MX" sz="4000" b="1" i="0" u="none" strike="noStrike" kern="0" cap="none" spc="90" normalizeH="0" noProof="0" dirty="0" smtClean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deberá</a:t>
            </a:r>
            <a:r>
              <a:rPr kumimoji="0" lang="es-MX" sz="4000" b="1" i="0" u="none" strike="noStrike" kern="0" cap="none" spc="-20" normalizeH="0" baseline="0" noProof="0" dirty="0" smtClean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:</a:t>
            </a:r>
            <a:endParaRPr lang="es-MX" dirty="0"/>
          </a:p>
        </p:txBody>
      </p:sp>
      <p:sp>
        <p:nvSpPr>
          <p:cNvPr id="47" name="Marcador de texto 1"/>
          <p:cNvSpPr>
            <a:spLocks noGrp="1"/>
          </p:cNvSpPr>
          <p:nvPr>
            <p:ph type="body" idx="1"/>
          </p:nvPr>
        </p:nvSpPr>
        <p:spPr>
          <a:xfrm>
            <a:off x="1160467" y="1771496"/>
            <a:ext cx="10056594" cy="447027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Recibir las quejas y  denuncias sobre la aplicación y 	ejecución del Programa de 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Becas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Recabar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la información de las mismas y, en su caso, presentarlas de manera simultánea, junto con la información recopilada, a la Instancia Ejecutora 	(Dirección del CEP) y a la Coordinación de 	Vinculación con Organizaciones Sociales y Civiles de la Secretaría de la Función Pública, a efecto de que se tomen las medidas a que haya lugar, </a:t>
            </a:r>
          </a:p>
        </p:txBody>
      </p:sp>
    </p:spTree>
    <p:extLst>
      <p:ext uri="{BB962C8B-B14F-4D97-AF65-F5344CB8AC3E}">
        <p14:creationId xmlns:p14="http://schemas.microsoft.com/office/powerpoint/2010/main" val="13364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085803-21D9-4D41-988C-EAAEF3088B87}"/>
              </a:ext>
            </a:extLst>
          </p:cNvPr>
          <p:cNvSpPr txBox="1"/>
          <p:nvPr/>
        </p:nvSpPr>
        <p:spPr>
          <a:xfrm>
            <a:off x="1761392" y="892761"/>
            <a:ext cx="86692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4000" b="1" i="0" u="none" strike="noStrike" kern="0" cap="none" spc="90" normalizeH="0" baseline="0" noProof="0" dirty="0" smtClean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Además</a:t>
            </a:r>
            <a:r>
              <a:rPr kumimoji="0" lang="es-MX" sz="4000" b="1" i="0" u="none" strike="noStrike" kern="0" cap="none" spc="90" normalizeH="0" noProof="0" dirty="0" smtClean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deberá</a:t>
            </a:r>
            <a:r>
              <a:rPr kumimoji="0" lang="es-MX" sz="4000" b="1" i="0" u="none" strike="noStrike" kern="0" cap="none" spc="-20" normalizeH="0" baseline="0" noProof="0" dirty="0" smtClean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:</a:t>
            </a:r>
            <a:endParaRPr lang="es-MX" dirty="0"/>
          </a:p>
        </p:txBody>
      </p:sp>
      <p:sp>
        <p:nvSpPr>
          <p:cNvPr id="47" name="Marcador de texto 1"/>
          <p:cNvSpPr>
            <a:spLocks noGrp="1"/>
          </p:cNvSpPr>
          <p:nvPr>
            <p:ph type="body" idx="1"/>
          </p:nvPr>
        </p:nvSpPr>
        <p:spPr>
          <a:xfrm>
            <a:off x="1067702" y="1638974"/>
            <a:ext cx="10056594" cy="344986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Recibir 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las quejas  y  denuncias  que  puedan  dar 	lugar   al   </a:t>
            </a:r>
            <a:r>
              <a:rPr lang="es-MX" b="0" kern="0" spc="75" dirty="0" err="1">
                <a:latin typeface="Century" panose="02040604050505020304" pitchFamily="18" charset="0"/>
                <a:cs typeface="Tahoma"/>
              </a:rPr>
              <a:t>fincamiento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   de   responsabilidades 	administrativas,  civiles  o  penales  relacionadas  y 	llevar a cabo el procedimiento anterior.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MX" b="0" kern="0" spc="75" dirty="0">
              <a:latin typeface="Century" panose="02040604050505020304" pitchFamily="18" charset="0"/>
              <a:cs typeface="Tahom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MX" b="0" kern="0" spc="75" dirty="0">
              <a:latin typeface="Century" panose="02040604050505020304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000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sp>
        <p:nvSpPr>
          <p:cNvPr id="47" name="Marcador de texto 1"/>
          <p:cNvSpPr>
            <a:spLocks noGrp="1"/>
          </p:cNvSpPr>
          <p:nvPr>
            <p:ph type="body" idx="1"/>
          </p:nvPr>
        </p:nvSpPr>
        <p:spPr>
          <a:xfrm>
            <a:off x="1080953" y="1258956"/>
            <a:ext cx="9653308" cy="428045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El Comité de Contraloría Social 	(CCS) del CEP, podrá 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estar integrado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por mujer(es) y 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hombre(s) beneficiarios de cada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tipo de beca. </a:t>
            </a:r>
            <a:endParaRPr lang="es-MX" b="0" kern="0" spc="75" dirty="0" smtClean="0">
              <a:latin typeface="Century" panose="02040604050505020304" pitchFamily="18" charset="0"/>
              <a:cs typeface="Tahom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Las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personas beneficiarias podrán 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participar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de manera libre y 	voluntaria.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Las y los estudiantes que vayan a 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desempeñarse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en el CCS, deberán 	cumplir    con    los    siguientes 	requisitos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:</a:t>
            </a:r>
            <a:endParaRPr lang="es-MX" b="0" kern="0" spc="75" dirty="0">
              <a:latin typeface="Century" panose="02040604050505020304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362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9" y="229661"/>
            <a:ext cx="1757638" cy="5367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6" y="214936"/>
            <a:ext cx="1726906" cy="6022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085803-21D9-4D41-988C-EAAEF3088B87}"/>
              </a:ext>
            </a:extLst>
          </p:cNvPr>
          <p:cNvSpPr txBox="1"/>
          <p:nvPr/>
        </p:nvSpPr>
        <p:spPr>
          <a:xfrm>
            <a:off x="839789" y="682526"/>
            <a:ext cx="9590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kern="0" spc="90" dirty="0" smtClean="0">
                <a:solidFill>
                  <a:srgbClr val="6D152D"/>
                </a:solidFill>
                <a:latin typeface="Tahoma"/>
                <a:ea typeface="+mj-ea"/>
                <a:cs typeface="Tahoma"/>
              </a:rPr>
              <a:t>Requisitos para ser parte del CCS</a:t>
            </a:r>
            <a:r>
              <a:rPr kumimoji="0" lang="es-MX" sz="4000" b="1" i="0" u="none" strike="noStrike" kern="0" cap="none" spc="-20" normalizeH="0" baseline="0" noProof="0" dirty="0" smtClean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:</a:t>
            </a:r>
            <a:endParaRPr lang="es-MX" dirty="0"/>
          </a:p>
        </p:txBody>
      </p:sp>
      <p:sp>
        <p:nvSpPr>
          <p:cNvPr id="47" name="Marcador de texto 1"/>
          <p:cNvSpPr>
            <a:spLocks noGrp="1"/>
          </p:cNvSpPr>
          <p:nvPr>
            <p:ph type="body" idx="1"/>
          </p:nvPr>
        </p:nvSpPr>
        <p:spPr>
          <a:xfrm>
            <a:off x="839789" y="1577009"/>
            <a:ext cx="10561982" cy="590172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Ser estudiante regular y estar inscrito en el semestre 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correspondiente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Conocer el Programa de Becas del CSAEGRO o, en su 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caso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, recibir capacitación sobre dicho programa.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Previo a la aplicación del Informe de Contraloría Social, 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haber 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recibido  capacitación  sobre  el  objetivo  y  los 	beneficios de la Contraloría Social y los instrumentos de recolección de información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Ser beneficiarios o beneficiarias del Programa.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MX" b="0" kern="0" spc="75" dirty="0">
              <a:latin typeface="Century" panose="02040604050505020304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263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9" y="229661"/>
            <a:ext cx="1757638" cy="5367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6" y="214936"/>
            <a:ext cx="1726906" cy="6022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085803-21D9-4D41-988C-EAAEF3088B87}"/>
              </a:ext>
            </a:extLst>
          </p:cNvPr>
          <p:cNvSpPr txBox="1"/>
          <p:nvPr/>
        </p:nvSpPr>
        <p:spPr>
          <a:xfrm>
            <a:off x="1035363" y="806269"/>
            <a:ext cx="95908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kern="0" spc="90" dirty="0">
                <a:solidFill>
                  <a:srgbClr val="6D152D"/>
                </a:solidFill>
                <a:latin typeface="Tahoma"/>
                <a:ea typeface="+mj-ea"/>
                <a:cs typeface="Tahoma"/>
              </a:rPr>
              <a:t>La condición de ser integrante del comité se pierde por las siguientes razones</a:t>
            </a:r>
            <a:r>
              <a:rPr kumimoji="0" lang="es-MX" sz="2800" b="1" i="0" u="none" strike="noStrike" kern="0" cap="none" spc="-20" normalizeH="0" baseline="0" noProof="0" dirty="0" smtClean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:</a:t>
            </a:r>
            <a:endParaRPr lang="es-MX" sz="2800" dirty="0"/>
          </a:p>
        </p:txBody>
      </p:sp>
      <p:sp>
        <p:nvSpPr>
          <p:cNvPr id="47" name="Marcador de texto 1"/>
          <p:cNvSpPr>
            <a:spLocks noGrp="1"/>
          </p:cNvSpPr>
          <p:nvPr>
            <p:ph type="body" idx="1"/>
          </p:nvPr>
        </p:nvSpPr>
        <p:spPr>
          <a:xfrm>
            <a:off x="932554" y="2021054"/>
            <a:ext cx="10384803" cy="3764067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Muerte del integrante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Separación voluntaria, mediante escrito dirigido a las y los miembros del Comité;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Acuerdo  del  Comité  tomado  por mayoría de votos;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Acuerdo de la mayoría de las y los beneficiarios del programa federal 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de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que se trate, y</a:t>
            </a:r>
          </a:p>
        </p:txBody>
      </p:sp>
    </p:spTree>
    <p:extLst>
      <p:ext uri="{BB962C8B-B14F-4D97-AF65-F5344CB8AC3E}">
        <p14:creationId xmlns:p14="http://schemas.microsoft.com/office/powerpoint/2010/main" val="6814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9788" y="538887"/>
            <a:ext cx="10241077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>
                <a:solidFill>
                  <a:srgbClr val="700000"/>
                </a:solidFill>
                <a:latin typeface="Patria" pitchFamily="50" charset="0"/>
              </a:rPr>
              <a:t>¿QUE ES LA CONTRALORIA SOCIAL?</a:t>
            </a:r>
            <a:endParaRPr lang="es-MX" sz="4000" b="1" dirty="0">
              <a:solidFill>
                <a:srgbClr val="700000"/>
              </a:solidFill>
              <a:latin typeface="Patria" pitchFamily="50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839788" y="2345142"/>
            <a:ext cx="10345047" cy="4240696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2800" i="1" dirty="0">
                <a:latin typeface="Century" panose="02040604050505020304" pitchFamily="18" charset="0"/>
              </a:rPr>
              <a:t>Se encarga de evaluar y rendir cuentas de los programas y recursos públicos invertidos</a:t>
            </a:r>
            <a:r>
              <a:rPr lang="es-MX" sz="2800" b="0" dirty="0">
                <a:latin typeface="Century" panose="02040604050505020304" pitchFamily="18" charset="0"/>
              </a:rPr>
              <a:t>, mediante la participación de instituciones académicas  y de investigación. </a:t>
            </a:r>
            <a:endParaRPr lang="es-MX" sz="2800" b="0" dirty="0" smtClean="0">
              <a:latin typeface="Century" panose="02040604050505020304" pitchFamily="18" charset="0"/>
            </a:endParaRPr>
          </a:p>
          <a:p>
            <a:pPr algn="just"/>
            <a:endParaRPr lang="es-MX" sz="2800" b="0" dirty="0">
              <a:latin typeface="Century" panose="020406040505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2800" b="0" dirty="0">
                <a:latin typeface="Century" panose="02040604050505020304" pitchFamily="18" charset="0"/>
              </a:rPr>
              <a:t>Su importancia radica en el reconocimiento de la necesidad que tiene la </a:t>
            </a:r>
            <a:r>
              <a:rPr lang="es-MX" sz="2800" i="1" dirty="0">
                <a:latin typeface="Century" panose="02040604050505020304" pitchFamily="18" charset="0"/>
              </a:rPr>
              <a:t>participación activa de las y los estudiantes beneficiarios del programa de becas </a:t>
            </a:r>
            <a:r>
              <a:rPr lang="es-MX" sz="2800" b="0" dirty="0">
                <a:latin typeface="Century" panose="02040604050505020304" pitchFamily="18" charset="0"/>
              </a:rPr>
              <a:t>para lo cual se establecen actividades precisas orientadas al </a:t>
            </a:r>
            <a:r>
              <a:rPr lang="es-MX" sz="2800" i="1" dirty="0">
                <a:latin typeface="Century" panose="02040604050505020304" pitchFamily="18" charset="0"/>
              </a:rPr>
              <a:t>seguimiento, supervisión y vigilancia </a:t>
            </a:r>
            <a:r>
              <a:rPr lang="es-MX" sz="2800" b="0" dirty="0">
                <a:latin typeface="Century" panose="02040604050505020304" pitchFamily="18" charset="0"/>
              </a:rPr>
              <a:t>de dicho programa de becas institucionales. </a:t>
            </a:r>
          </a:p>
          <a:p>
            <a:pPr algn="just"/>
            <a:endParaRPr lang="es-MX" sz="2800" b="0" dirty="0">
              <a:latin typeface="Century" panose="020406040505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9" y="229661"/>
            <a:ext cx="1757638" cy="5367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6" y="214936"/>
            <a:ext cx="1726906" cy="6022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085803-21D9-4D41-988C-EAAEF3088B87}"/>
              </a:ext>
            </a:extLst>
          </p:cNvPr>
          <p:cNvSpPr txBox="1"/>
          <p:nvPr/>
        </p:nvSpPr>
        <p:spPr>
          <a:xfrm>
            <a:off x="839789" y="1034849"/>
            <a:ext cx="95908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kern="0" spc="90" dirty="0">
                <a:solidFill>
                  <a:srgbClr val="6D152D"/>
                </a:solidFill>
                <a:latin typeface="Tahoma"/>
                <a:ea typeface="+mj-ea"/>
                <a:cs typeface="Tahoma"/>
              </a:rPr>
              <a:t>La condición de ser integrante del comité se pierde por las siguientes razones</a:t>
            </a:r>
            <a:r>
              <a:rPr kumimoji="0" lang="es-MX" sz="2800" b="1" i="0" u="none" strike="noStrike" kern="0" cap="none" spc="-20" normalizeH="0" baseline="0" noProof="0" dirty="0" smtClean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:</a:t>
            </a:r>
            <a:endParaRPr lang="es-MX" sz="2800" dirty="0"/>
          </a:p>
        </p:txBody>
      </p:sp>
      <p:sp>
        <p:nvSpPr>
          <p:cNvPr id="47" name="Marcador de texto 1"/>
          <p:cNvSpPr>
            <a:spLocks noGrp="1"/>
          </p:cNvSpPr>
          <p:nvPr>
            <p:ph type="body" idx="1"/>
          </p:nvPr>
        </p:nvSpPr>
        <p:spPr>
          <a:xfrm>
            <a:off x="839789" y="2006691"/>
            <a:ext cx="10561982" cy="304179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Pérdida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del carácter de beneficiario o beneficiaria.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En los casos señalados, el Comité designará de entre las y  los  beneficiarios  del  programa  federal  a  la  o  al integrante  sustituto  y  lo  hará  del  conocimiento  por escrito a la Representación Federal.</a:t>
            </a:r>
          </a:p>
        </p:txBody>
      </p:sp>
    </p:spTree>
    <p:extLst>
      <p:ext uri="{BB962C8B-B14F-4D97-AF65-F5344CB8AC3E}">
        <p14:creationId xmlns:p14="http://schemas.microsoft.com/office/powerpoint/2010/main" val="11978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9" y="229661"/>
            <a:ext cx="1757638" cy="5367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6" y="214936"/>
            <a:ext cx="1726906" cy="6022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085803-21D9-4D41-988C-EAAEF3088B87}"/>
              </a:ext>
            </a:extLst>
          </p:cNvPr>
          <p:cNvSpPr txBox="1"/>
          <p:nvPr/>
        </p:nvSpPr>
        <p:spPr>
          <a:xfrm>
            <a:off x="1094971" y="817221"/>
            <a:ext cx="95908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kern="0" spc="90" dirty="0">
                <a:solidFill>
                  <a:srgbClr val="6D152D"/>
                </a:solidFill>
                <a:latin typeface="Tahoma"/>
                <a:ea typeface="+mj-ea"/>
                <a:cs typeface="Tahoma"/>
              </a:rPr>
              <a:t>La condición de ser integrante del comité se pierde por las siguientes razones</a:t>
            </a:r>
            <a:r>
              <a:rPr kumimoji="0" lang="es-MX" sz="2800" b="1" i="0" u="none" strike="noStrike" kern="0" cap="none" spc="-20" normalizeH="0" baseline="0" noProof="0" dirty="0" smtClean="0">
                <a:ln>
                  <a:noFill/>
                </a:ln>
                <a:solidFill>
                  <a:srgbClr val="6D152D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:</a:t>
            </a:r>
            <a:endParaRPr lang="es-MX" sz="2800" dirty="0"/>
          </a:p>
        </p:txBody>
      </p:sp>
      <p:sp>
        <p:nvSpPr>
          <p:cNvPr id="47" name="Marcador de texto 1"/>
          <p:cNvSpPr>
            <a:spLocks noGrp="1"/>
          </p:cNvSpPr>
          <p:nvPr>
            <p:ph type="body" idx="1"/>
          </p:nvPr>
        </p:nvSpPr>
        <p:spPr>
          <a:xfrm>
            <a:off x="839789" y="2041451"/>
            <a:ext cx="10561982" cy="449558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El   Comité   de   Contraloría   Social 	deberá  rendir  un  informe final al término de cada ejercicio  fiscal  y registrarlo en el tiempo  y  la  forma que determine la Coordinación de Vinculación con   Organizaciones Sociales y Civiles, en el cual plasmará los resultados de las actividades que realizaron.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El nombramiento para una o un integrante del Comité de Contraloría Social no podrá durar más del cierre del año fiscal (31 de diciembre).</a:t>
            </a:r>
          </a:p>
        </p:txBody>
      </p:sp>
    </p:spTree>
    <p:extLst>
      <p:ext uri="{BB962C8B-B14F-4D97-AF65-F5344CB8AC3E}">
        <p14:creationId xmlns:p14="http://schemas.microsoft.com/office/powerpoint/2010/main" val="26522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9" y="229661"/>
            <a:ext cx="1757638" cy="5367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6" y="214936"/>
            <a:ext cx="1726906" cy="6022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085803-21D9-4D41-988C-EAAEF3088B87}"/>
              </a:ext>
            </a:extLst>
          </p:cNvPr>
          <p:cNvSpPr txBox="1"/>
          <p:nvPr/>
        </p:nvSpPr>
        <p:spPr>
          <a:xfrm>
            <a:off x="1094969" y="764280"/>
            <a:ext cx="95908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kern="0" spc="90" dirty="0">
                <a:solidFill>
                  <a:srgbClr val="6D152D"/>
                </a:solidFill>
                <a:latin typeface="Tahoma"/>
                <a:ea typeface="+mj-ea"/>
                <a:cs typeface="Tahoma"/>
              </a:rPr>
              <a:t>MECANISMO PARA LA ATENCION Y SEGUIMIENTO DE QUEJAS Y DENUNCIAS</a:t>
            </a:r>
          </a:p>
        </p:txBody>
      </p:sp>
      <p:sp>
        <p:nvSpPr>
          <p:cNvPr id="47" name="Marcador de texto 1"/>
          <p:cNvSpPr>
            <a:spLocks noGrp="1"/>
          </p:cNvSpPr>
          <p:nvPr>
            <p:ph type="body" idx="1"/>
          </p:nvPr>
        </p:nvSpPr>
        <p:spPr>
          <a:xfrm>
            <a:off x="706403" y="2001078"/>
            <a:ext cx="10367949" cy="455002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En caso de detectar irregularidades en la ejecución del programa federal se podrán presentar quejas y denuncias mediante los siguientes mecanismos:</a:t>
            </a:r>
          </a:p>
          <a:p>
            <a:pPr algn="just">
              <a:lnSpc>
                <a:spcPct val="150000"/>
              </a:lnSpc>
            </a:pPr>
            <a:r>
              <a:rPr lang="es-MX" sz="2000" kern="0" spc="75" dirty="0" smtClean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Mecanismos </a:t>
            </a:r>
            <a:r>
              <a:rPr lang="es-MX" sz="2000" kern="0" spc="75" dirty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de la Secretaría de la Anticorrupción y Buen Gobierno: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Las denuncias podrán realizarse a través del Sistema Integral de Denuncias Ciudadanas (SIDEC) </a:t>
            </a: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 en 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la liga https://sidec.buengobierno.gob.mx/ las 24 horas del día, los 365 días del </a:t>
            </a: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año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 O mediante escrito presentado en la Secretaría Anticorrupción y Buen Gobierno, ubicada en Avenida 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Insurgentes Sur 1735, Colonia Guadalupe </a:t>
            </a:r>
            <a:r>
              <a:rPr lang="es-MX" sz="2000" b="0" kern="0" spc="75" dirty="0" err="1">
                <a:latin typeface="Century" panose="02040604050505020304" pitchFamily="18" charset="0"/>
                <a:cs typeface="Tahoma"/>
              </a:rPr>
              <a:t>Inn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, C. P. 01020, Alcaldía Álvaro </a:t>
            </a: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Obregón, Ciudad 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de México. </a:t>
            </a:r>
            <a:endParaRPr lang="es-MX" sz="2000" b="0" kern="0" spc="75" dirty="0" smtClean="0">
              <a:latin typeface="Century" panose="02040604050505020304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05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9" y="229661"/>
            <a:ext cx="1757638" cy="5367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6" y="214936"/>
            <a:ext cx="1726906" cy="6022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085803-21D9-4D41-988C-EAAEF3088B87}"/>
              </a:ext>
            </a:extLst>
          </p:cNvPr>
          <p:cNvSpPr txBox="1"/>
          <p:nvPr/>
        </p:nvSpPr>
        <p:spPr>
          <a:xfrm>
            <a:off x="1094971" y="817221"/>
            <a:ext cx="95908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kern="0" spc="90" dirty="0">
                <a:solidFill>
                  <a:srgbClr val="6D152D"/>
                </a:solidFill>
                <a:latin typeface="Tahoma"/>
                <a:ea typeface="+mj-ea"/>
                <a:cs typeface="Tahoma"/>
              </a:rPr>
              <a:t>MECANISMO PARA LA ATENCION Y SEGUIMIENTO DE QUEJAS Y DENUNCIAS</a:t>
            </a:r>
          </a:p>
        </p:txBody>
      </p:sp>
      <p:sp>
        <p:nvSpPr>
          <p:cNvPr id="47" name="Marcador de texto 1"/>
          <p:cNvSpPr>
            <a:spLocks noGrp="1"/>
          </p:cNvSpPr>
          <p:nvPr>
            <p:ph type="body" idx="1"/>
          </p:nvPr>
        </p:nvSpPr>
        <p:spPr>
          <a:xfrm>
            <a:off x="839789" y="2094461"/>
            <a:ext cx="10561982" cy="185468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En caso de requerir asesoría en la presentación de denuncias, podrán comunicarse a los </a:t>
            </a:r>
            <a:r>
              <a:rPr lang="es-MX" b="0" kern="0" spc="75" dirty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teléfonos 55 2000 2000 y al número gratuito 800 112 87 00. </a:t>
            </a:r>
          </a:p>
        </p:txBody>
      </p:sp>
    </p:spTree>
    <p:extLst>
      <p:ext uri="{BB962C8B-B14F-4D97-AF65-F5344CB8AC3E}">
        <p14:creationId xmlns:p14="http://schemas.microsoft.com/office/powerpoint/2010/main" val="2612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49" y="229661"/>
            <a:ext cx="1757638" cy="5367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241" y="214936"/>
            <a:ext cx="1726906" cy="6022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085803-21D9-4D41-988C-EAAEF3088B87}"/>
              </a:ext>
            </a:extLst>
          </p:cNvPr>
          <p:cNvSpPr txBox="1"/>
          <p:nvPr/>
        </p:nvSpPr>
        <p:spPr>
          <a:xfrm>
            <a:off x="1252147" y="267244"/>
            <a:ext cx="95908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kern="0" spc="90" dirty="0">
                <a:solidFill>
                  <a:srgbClr val="6D152D"/>
                </a:solidFill>
                <a:latin typeface="Tahoma"/>
                <a:ea typeface="+mj-ea"/>
                <a:cs typeface="Tahoma"/>
              </a:rPr>
              <a:t>MECANISMO PARA LA ATENCION </a:t>
            </a:r>
            <a:endParaRPr lang="es-MX" sz="2400" b="1" kern="0" spc="90" dirty="0" smtClean="0">
              <a:solidFill>
                <a:srgbClr val="6D152D"/>
              </a:solidFill>
              <a:latin typeface="Tahoma"/>
              <a:ea typeface="+mj-ea"/>
              <a:cs typeface="Tahoma"/>
            </a:endParaRPr>
          </a:p>
          <a:p>
            <a:pPr algn="ctr"/>
            <a:r>
              <a:rPr lang="es-MX" sz="2400" b="1" kern="0" spc="90" dirty="0" smtClean="0">
                <a:solidFill>
                  <a:srgbClr val="6D152D"/>
                </a:solidFill>
                <a:latin typeface="Tahoma"/>
                <a:ea typeface="+mj-ea"/>
                <a:cs typeface="Tahoma"/>
              </a:rPr>
              <a:t>Y </a:t>
            </a:r>
            <a:r>
              <a:rPr lang="es-MX" sz="2400" b="1" kern="0" spc="90" dirty="0">
                <a:solidFill>
                  <a:srgbClr val="6D152D"/>
                </a:solidFill>
                <a:latin typeface="Tahoma"/>
                <a:ea typeface="+mj-ea"/>
                <a:cs typeface="Tahoma"/>
              </a:rPr>
              <a:t>SEGUIMIENTO DE QUEJAS Y DENUNCIAS</a:t>
            </a:r>
          </a:p>
        </p:txBody>
      </p:sp>
      <p:sp>
        <p:nvSpPr>
          <p:cNvPr id="47" name="Marcador de texto 1"/>
          <p:cNvSpPr>
            <a:spLocks noGrp="1"/>
          </p:cNvSpPr>
          <p:nvPr>
            <p:ph type="body" idx="1"/>
          </p:nvPr>
        </p:nvSpPr>
        <p:spPr>
          <a:xfrm>
            <a:off x="574749" y="1404732"/>
            <a:ext cx="10146263" cy="490330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2000" kern="0" spc="75" dirty="0" smtClean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Colegio Superior Agropecuario del Estado de Guerrero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Instancia Normativa: Dr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. Waldo Ojeda Bustamante, Oficina Central, Av. Vicente Guerrero, Núm. </a:t>
            </a: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81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, </a:t>
            </a: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Col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. Centro, Iguala, Gro, CP 40000, Teléfono 7333324328,  </a:t>
            </a: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página 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WEB </a:t>
            </a: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 https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://csaegro.agricultura.gob.mx/contac, correo </a:t>
            </a: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electrónico contacto@csaegro.gob.mx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.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Instancia Ejecutora CEP: Dra. Maricela </a:t>
            </a:r>
            <a:r>
              <a:rPr lang="es-MX" sz="2000" b="0" kern="0" spc="75" dirty="0" err="1">
                <a:latin typeface="Century" panose="02040604050505020304" pitchFamily="18" charset="0"/>
                <a:cs typeface="Tahoma"/>
              </a:rPr>
              <a:t>Apaéz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 Barrios Centro de Estudios Profesionales, Carretera </a:t>
            </a: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Iguala- </a:t>
            </a:r>
            <a:r>
              <a:rPr lang="es-MX" sz="2000" b="0" kern="0" spc="75" dirty="0" err="1">
                <a:latin typeface="Century" panose="02040604050505020304" pitchFamily="18" charset="0"/>
                <a:cs typeface="Tahoma"/>
              </a:rPr>
              <a:t>Cocula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 kilómetro. 14.5, </a:t>
            </a:r>
            <a:r>
              <a:rPr lang="es-MX" sz="2000" b="0" kern="0" spc="75" dirty="0" err="1">
                <a:latin typeface="Century" panose="02040604050505020304" pitchFamily="18" charset="0"/>
                <a:cs typeface="Tahoma"/>
              </a:rPr>
              <a:t>Cocula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, Gro., CP 40580, Teléfono 7363350480, correo </a:t>
            </a: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electrónico direcciónCEP@csaegro.edu.mx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72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9" y="229661"/>
            <a:ext cx="1757638" cy="5367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6" y="214936"/>
            <a:ext cx="1726906" cy="6022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085803-21D9-4D41-988C-EAAEF3088B87}"/>
              </a:ext>
            </a:extLst>
          </p:cNvPr>
          <p:cNvSpPr txBox="1"/>
          <p:nvPr/>
        </p:nvSpPr>
        <p:spPr>
          <a:xfrm>
            <a:off x="993914" y="717852"/>
            <a:ext cx="95908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kern="0" spc="90" dirty="0">
                <a:solidFill>
                  <a:srgbClr val="6D152D"/>
                </a:solidFill>
                <a:latin typeface="Tahoma"/>
                <a:ea typeface="+mj-ea"/>
                <a:cs typeface="Tahoma"/>
              </a:rPr>
              <a:t>MECANISMO PARA LA ATENCION Y SEGUIMIENTO DE QUEJAS Y DENUNCIAS</a:t>
            </a:r>
          </a:p>
        </p:txBody>
      </p:sp>
      <p:sp>
        <p:nvSpPr>
          <p:cNvPr id="47" name="Marcador de texto 1"/>
          <p:cNvSpPr>
            <a:spLocks noGrp="1"/>
          </p:cNvSpPr>
          <p:nvPr>
            <p:ph type="body" idx="1"/>
          </p:nvPr>
        </p:nvSpPr>
        <p:spPr>
          <a:xfrm>
            <a:off x="839789" y="2040835"/>
            <a:ext cx="10146263" cy="351182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2000" kern="0" spc="75" dirty="0" smtClean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Mecanismos </a:t>
            </a:r>
            <a:r>
              <a:rPr lang="es-MX" sz="2000" kern="0" spc="75" dirty="0">
                <a:solidFill>
                  <a:srgbClr val="FF0000"/>
                </a:solidFill>
                <a:latin typeface="Century" panose="02040604050505020304" pitchFamily="18" charset="0"/>
                <a:cs typeface="Tahoma"/>
              </a:rPr>
              <a:t>del Órgano Interno de Control: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Órgano 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Interno de Control: </a:t>
            </a:r>
            <a:r>
              <a:rPr lang="es-MX" sz="2000" b="0" dirty="0">
                <a:latin typeface="Century" panose="02040604050505020304" pitchFamily="18" charset="0"/>
              </a:rPr>
              <a:t>Av. Guillermo Pérez Valenzuela #127, edificio A, piso 1, Col. Del Carmen, Alcaldía Coyoacán, CP 04100, CD México Tel. (55)38711000/21900, Correo electrónico: buzon.oic@agricultura.gob.mx. </a:t>
            </a:r>
            <a:endParaRPr lang="es-MX" sz="2000" b="0" dirty="0" smtClean="0">
              <a:latin typeface="Century" panose="020406040505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Órgano 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Estatal de </a:t>
            </a: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Control (OEC): 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Las instancias ejecutoras podrán coordinarse en las entidades federativas para señalar los </a:t>
            </a:r>
            <a:r>
              <a:rPr lang="es-MX" sz="2000" b="0" kern="0" spc="75" dirty="0" smtClean="0">
                <a:latin typeface="Century" panose="02040604050505020304" pitchFamily="18" charset="0"/>
                <a:cs typeface="Tahoma"/>
              </a:rPr>
              <a:t>mecanismos </a:t>
            </a:r>
            <a:r>
              <a:rPr lang="es-MX" sz="2000" b="0" kern="0" spc="75" dirty="0">
                <a:latin typeface="Century" panose="02040604050505020304" pitchFamily="18" charset="0"/>
                <a:cs typeface="Tahoma"/>
              </a:rPr>
              <a:t>del OEC correspondiente en los materiales de difusión y capacitación. </a:t>
            </a:r>
          </a:p>
        </p:txBody>
      </p:sp>
    </p:spTree>
    <p:extLst>
      <p:ext uri="{BB962C8B-B14F-4D97-AF65-F5344CB8AC3E}">
        <p14:creationId xmlns:p14="http://schemas.microsoft.com/office/powerpoint/2010/main" val="24099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29459" y="499130"/>
            <a:ext cx="10524274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>
                <a:solidFill>
                  <a:srgbClr val="700000"/>
                </a:solidFill>
                <a:latin typeface="Patria" pitchFamily="50" charset="0"/>
              </a:rPr>
              <a:t>PROGRAMA DE BECAS DEL CEP-CSAEGRO</a:t>
            </a:r>
            <a:endParaRPr lang="es-MX" sz="4000" b="1" dirty="0">
              <a:solidFill>
                <a:srgbClr val="700000"/>
              </a:solidFill>
              <a:latin typeface="Patria" pitchFamily="50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839788" y="2250554"/>
            <a:ext cx="10345047" cy="4882706"/>
          </a:xfrm>
        </p:spPr>
        <p:txBody>
          <a:bodyPr>
            <a:noAutofit/>
          </a:bodyPr>
          <a:lstStyle/>
          <a:p>
            <a:pPr algn="just"/>
            <a:r>
              <a:rPr lang="es-MX" sz="2700" b="0" dirty="0">
                <a:latin typeface="Century" panose="02040604050505020304" pitchFamily="18" charset="0"/>
              </a:rPr>
              <a:t>El  Centro  de  Estudios  Profesionales  (CEP)  del  Colegio  Superior Agropecuario del Estado de Guerrero (CSAEGRO), podrá otorgar a sus alumnos y alumnas los siguientes tipos de becas</a:t>
            </a:r>
            <a:r>
              <a:rPr lang="es-MX" sz="2700" b="0" dirty="0" smtClean="0">
                <a:latin typeface="Century" panose="02040604050505020304" pitchFamily="18" charset="0"/>
              </a:rPr>
              <a:t>:</a:t>
            </a:r>
          </a:p>
          <a:p>
            <a:pPr algn="just"/>
            <a:endParaRPr lang="es-MX" sz="2800" b="0" dirty="0" smtClean="0">
              <a:latin typeface="Century" panose="02040604050505020304" pitchFamily="18" charset="0"/>
            </a:endParaRPr>
          </a:p>
          <a:p>
            <a:pPr marL="4699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  <a:tabLst>
                <a:tab pos="469900" algn="l"/>
              </a:tabLst>
              <a:defRPr/>
            </a:pPr>
            <a:r>
              <a:rPr lang="es-MX" sz="2700" b="0" kern="0" spc="55" dirty="0">
                <a:solidFill>
                  <a:srgbClr val="252525"/>
                </a:solidFill>
                <a:latin typeface="Century" panose="02040604050505020304" pitchFamily="18" charset="0"/>
              </a:rPr>
              <a:t>Beca</a:t>
            </a:r>
            <a:r>
              <a:rPr lang="es-MX" sz="2700" b="0" kern="0" spc="-220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spc="45" dirty="0">
                <a:solidFill>
                  <a:srgbClr val="252525"/>
                </a:solidFill>
                <a:latin typeface="Century" panose="02040604050505020304" pitchFamily="18" charset="0"/>
              </a:rPr>
              <a:t>Académica</a:t>
            </a:r>
          </a:p>
          <a:p>
            <a:pPr marL="469900" lvl="0" indent="-457200">
              <a:lnSpc>
                <a:spcPct val="100000"/>
              </a:lnSpc>
              <a:spcBef>
                <a:spcPts val="720"/>
              </a:spcBef>
              <a:buFontTx/>
              <a:buAutoNum type="arabicPeriod"/>
              <a:tabLst>
                <a:tab pos="469900" algn="l"/>
              </a:tabLst>
              <a:defRPr/>
            </a:pPr>
            <a:r>
              <a:rPr lang="es-MX" sz="2700" b="0" kern="0" spc="55" dirty="0">
                <a:solidFill>
                  <a:srgbClr val="252525"/>
                </a:solidFill>
                <a:latin typeface="Century" panose="02040604050505020304" pitchFamily="18" charset="0"/>
              </a:rPr>
              <a:t>Beca</a:t>
            </a:r>
            <a:r>
              <a:rPr lang="es-MX" sz="2700" b="0" kern="0" spc="-220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spc="-10" dirty="0">
                <a:solidFill>
                  <a:srgbClr val="252525"/>
                </a:solidFill>
                <a:latin typeface="Century" panose="02040604050505020304" pitchFamily="18" charset="0"/>
              </a:rPr>
              <a:t>Alimenticia</a:t>
            </a:r>
          </a:p>
          <a:p>
            <a:pPr marL="469900" lvl="0" indent="-457200">
              <a:lnSpc>
                <a:spcPct val="100000"/>
              </a:lnSpc>
              <a:spcBef>
                <a:spcPts val="710"/>
              </a:spcBef>
              <a:buFontTx/>
              <a:buAutoNum type="arabicPeriod"/>
              <a:tabLst>
                <a:tab pos="469900" algn="l"/>
              </a:tabLst>
              <a:defRPr/>
            </a:pPr>
            <a:r>
              <a:rPr lang="es-MX" sz="2700" b="0" kern="0" spc="55" dirty="0">
                <a:solidFill>
                  <a:srgbClr val="252525"/>
                </a:solidFill>
                <a:latin typeface="Century" panose="02040604050505020304" pitchFamily="18" charset="0"/>
              </a:rPr>
              <a:t>Beca</a:t>
            </a:r>
            <a:r>
              <a:rPr lang="es-MX" sz="2700" b="0" kern="0" spc="-185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spc="70" dirty="0">
                <a:solidFill>
                  <a:srgbClr val="252525"/>
                </a:solidFill>
                <a:latin typeface="Century" panose="02040604050505020304" pitchFamily="18" charset="0"/>
              </a:rPr>
              <a:t>de</a:t>
            </a:r>
            <a:r>
              <a:rPr lang="es-MX" sz="2700" b="0" kern="0" spc="-175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dirty="0">
                <a:solidFill>
                  <a:srgbClr val="252525"/>
                </a:solidFill>
                <a:latin typeface="Century" panose="02040604050505020304" pitchFamily="18" charset="0"/>
              </a:rPr>
              <a:t>Apoyo</a:t>
            </a:r>
            <a:r>
              <a:rPr lang="es-MX" sz="2700" b="0" kern="0" spc="-160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spc="-10" dirty="0">
                <a:solidFill>
                  <a:srgbClr val="252525"/>
                </a:solidFill>
                <a:latin typeface="Century" panose="02040604050505020304" pitchFamily="18" charset="0"/>
              </a:rPr>
              <a:t>Institucional</a:t>
            </a:r>
          </a:p>
          <a:p>
            <a:pPr marL="469900" lvl="0" indent="-457200">
              <a:lnSpc>
                <a:spcPct val="100000"/>
              </a:lnSpc>
              <a:spcBef>
                <a:spcPts val="710"/>
              </a:spcBef>
              <a:buFontTx/>
              <a:buAutoNum type="arabicPeriod"/>
              <a:tabLst>
                <a:tab pos="469900" algn="l"/>
              </a:tabLst>
              <a:defRPr/>
            </a:pPr>
            <a:r>
              <a:rPr lang="es-MX" sz="2700" b="0" kern="0" spc="55" dirty="0">
                <a:solidFill>
                  <a:srgbClr val="252525"/>
                </a:solidFill>
                <a:latin typeface="Century" panose="02040604050505020304" pitchFamily="18" charset="0"/>
              </a:rPr>
              <a:t>Beca</a:t>
            </a:r>
            <a:r>
              <a:rPr lang="es-MX" sz="2700" b="0" kern="0" spc="-210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spc="70" dirty="0">
                <a:solidFill>
                  <a:srgbClr val="252525"/>
                </a:solidFill>
                <a:latin typeface="Century" panose="02040604050505020304" pitchFamily="18" charset="0"/>
              </a:rPr>
              <a:t>de</a:t>
            </a:r>
            <a:r>
              <a:rPr lang="es-MX" sz="2700" b="0" kern="0" spc="-204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spc="-10" dirty="0">
                <a:solidFill>
                  <a:srgbClr val="252525"/>
                </a:solidFill>
                <a:latin typeface="Century" panose="02040604050505020304" pitchFamily="18" charset="0"/>
              </a:rPr>
              <a:t>Desarrollo</a:t>
            </a:r>
            <a:r>
              <a:rPr lang="es-MX" sz="2700" b="0" kern="0" spc="-204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spc="-10" dirty="0">
                <a:solidFill>
                  <a:srgbClr val="252525"/>
                </a:solidFill>
                <a:latin typeface="Century" panose="02040604050505020304" pitchFamily="18" charset="0"/>
              </a:rPr>
              <a:t>Integral</a:t>
            </a:r>
          </a:p>
          <a:p>
            <a:pPr marL="469900" lvl="0" indent="-457200">
              <a:lnSpc>
                <a:spcPct val="100000"/>
              </a:lnSpc>
              <a:spcBef>
                <a:spcPts val="720"/>
              </a:spcBef>
              <a:buFontTx/>
              <a:buAutoNum type="arabicPeriod"/>
              <a:tabLst>
                <a:tab pos="469900" algn="l"/>
              </a:tabLst>
              <a:defRPr/>
            </a:pPr>
            <a:r>
              <a:rPr lang="es-MX" sz="2700" b="0" kern="0" spc="55" dirty="0">
                <a:solidFill>
                  <a:srgbClr val="252525"/>
                </a:solidFill>
                <a:latin typeface="Century" panose="02040604050505020304" pitchFamily="18" charset="0"/>
              </a:rPr>
              <a:t>Beca</a:t>
            </a:r>
            <a:r>
              <a:rPr lang="es-MX" sz="2700" b="0" kern="0" spc="-229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dirty="0">
                <a:solidFill>
                  <a:srgbClr val="252525"/>
                </a:solidFill>
                <a:latin typeface="Century" panose="02040604050505020304" pitchFamily="18" charset="0"/>
              </a:rPr>
              <a:t>para</a:t>
            </a:r>
            <a:r>
              <a:rPr lang="es-MX" sz="2700" b="0" kern="0" spc="-225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dirty="0">
                <a:solidFill>
                  <a:srgbClr val="252525"/>
                </a:solidFill>
                <a:latin typeface="Century" panose="02040604050505020304" pitchFamily="18" charset="0"/>
              </a:rPr>
              <a:t>Estancias</a:t>
            </a:r>
            <a:r>
              <a:rPr lang="es-MX" sz="2700" b="0" kern="0" spc="-220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spc="-10" dirty="0">
                <a:solidFill>
                  <a:srgbClr val="252525"/>
                </a:solidFill>
                <a:latin typeface="Century" panose="02040604050505020304" pitchFamily="18" charset="0"/>
              </a:rPr>
              <a:t>Estudiantiles</a:t>
            </a:r>
          </a:p>
          <a:p>
            <a:pPr marL="469900" lvl="0" indent="-457200">
              <a:lnSpc>
                <a:spcPct val="100000"/>
              </a:lnSpc>
              <a:spcBef>
                <a:spcPts val="710"/>
              </a:spcBef>
              <a:buFontTx/>
              <a:buAutoNum type="arabicPeriod"/>
              <a:tabLst>
                <a:tab pos="469900" algn="l"/>
              </a:tabLst>
              <a:defRPr/>
            </a:pPr>
            <a:r>
              <a:rPr lang="es-MX" sz="2700" b="0" kern="0" spc="55" dirty="0">
                <a:solidFill>
                  <a:srgbClr val="252525"/>
                </a:solidFill>
                <a:latin typeface="Century" panose="02040604050505020304" pitchFamily="18" charset="0"/>
              </a:rPr>
              <a:t>Beca</a:t>
            </a:r>
            <a:r>
              <a:rPr lang="es-MX" sz="2700" b="0" kern="0" spc="-229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spc="70" dirty="0">
                <a:solidFill>
                  <a:srgbClr val="252525"/>
                </a:solidFill>
                <a:latin typeface="Century" panose="02040604050505020304" pitchFamily="18" charset="0"/>
              </a:rPr>
              <a:t>de</a:t>
            </a:r>
            <a:r>
              <a:rPr lang="es-MX" sz="2700" b="0" kern="0" spc="-220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spc="55" dirty="0">
                <a:solidFill>
                  <a:srgbClr val="252525"/>
                </a:solidFill>
                <a:latin typeface="Century" panose="02040604050505020304" pitchFamily="18" charset="0"/>
              </a:rPr>
              <a:t>Formación</a:t>
            </a:r>
            <a:r>
              <a:rPr lang="es-MX" sz="2700" b="0" kern="0" spc="-215" dirty="0">
                <a:solidFill>
                  <a:srgbClr val="252525"/>
                </a:solidFill>
                <a:latin typeface="Century" panose="02040604050505020304" pitchFamily="18" charset="0"/>
              </a:rPr>
              <a:t> </a:t>
            </a:r>
            <a:r>
              <a:rPr lang="es-MX" sz="2700" b="0" kern="0" spc="-10" dirty="0">
                <a:solidFill>
                  <a:srgbClr val="252525"/>
                </a:solidFill>
                <a:latin typeface="Century" panose="02040604050505020304" pitchFamily="18" charset="0"/>
              </a:rPr>
              <a:t>Terminal</a:t>
            </a:r>
          </a:p>
          <a:p>
            <a:pPr algn="just"/>
            <a:endParaRPr lang="es-MX" sz="2800" b="0" dirty="0">
              <a:latin typeface="Century" panose="020406040505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29459" y="627200"/>
            <a:ext cx="10524274" cy="1325563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700000"/>
                </a:solidFill>
                <a:latin typeface="Patria" pitchFamily="50" charset="0"/>
              </a:rPr>
              <a:t>1. BECA ACADEMICA</a:t>
            </a:r>
            <a:endParaRPr lang="es-MX" sz="4000" b="1" dirty="0">
              <a:solidFill>
                <a:srgbClr val="700000"/>
              </a:solidFill>
              <a:latin typeface="Patria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730677" y="1952763"/>
            <a:ext cx="10624711" cy="527433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A</a:t>
            </a:r>
            <a:r>
              <a:rPr lang="es-MX" sz="2200" b="0" kern="0" spc="65" dirty="0" smtClean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poyo</a:t>
            </a:r>
            <a:r>
              <a:rPr lang="es-MX" sz="2200" b="0" kern="0" spc="315" dirty="0" smtClean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kern="0" spc="9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económico </a:t>
            </a:r>
            <a:r>
              <a:rPr lang="es-MX" sz="2200" b="0" kern="0" spc="10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que</a:t>
            </a:r>
            <a:r>
              <a:rPr lang="es-MX" sz="2200" b="0" kern="0" spc="46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kern="0" spc="5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se</a:t>
            </a:r>
            <a:r>
              <a:rPr lang="es-MX" sz="2200" b="0" kern="0" spc="45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kern="0" spc="6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otorga</a:t>
            </a:r>
            <a:r>
              <a:rPr lang="es-MX" sz="2200" b="0" kern="0" spc="459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kern="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a</a:t>
            </a:r>
            <a:r>
              <a:rPr lang="es-MX" sz="2200" b="0" kern="0" spc="46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kern="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las</a:t>
            </a:r>
            <a:r>
              <a:rPr lang="es-MX" sz="2200" b="0" kern="0" spc="46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kern="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y</a:t>
            </a:r>
            <a:r>
              <a:rPr lang="es-MX" sz="2200" b="0" kern="0" spc="459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kern="0" spc="-2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los </a:t>
            </a:r>
            <a:r>
              <a:rPr lang="es-MX" sz="2200" b="0" kern="0" spc="8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alumnos</a:t>
            </a:r>
            <a:r>
              <a:rPr lang="es-MX" sz="2200" b="0" kern="0" spc="31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  </a:t>
            </a:r>
            <a:r>
              <a:rPr lang="es-MX" sz="2200" b="0" kern="0" spc="7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del</a:t>
            </a:r>
            <a:r>
              <a:rPr lang="es-MX" sz="2200" b="0" kern="0" spc="31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  </a:t>
            </a:r>
            <a:r>
              <a:rPr lang="es-MX" sz="22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CEP,</a:t>
            </a:r>
            <a:r>
              <a:rPr lang="es-MX" sz="2200" b="0" kern="0" spc="31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  </a:t>
            </a:r>
            <a:r>
              <a:rPr lang="es-MX" sz="2200" b="0" kern="0" spc="8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de </a:t>
            </a:r>
            <a:r>
              <a:rPr lang="es-MX" sz="22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acuerdo</a:t>
            </a:r>
            <a:r>
              <a:rPr lang="es-MX" sz="2200" b="0" kern="0" spc="39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kern="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a</a:t>
            </a:r>
            <a:r>
              <a:rPr lang="es-MX" sz="2200" b="0" kern="0" spc="3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kern="0" spc="6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su</a:t>
            </a:r>
            <a:r>
              <a:rPr lang="es-MX" sz="2200" b="0" kern="0" spc="3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kern="0" spc="9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desempeño </a:t>
            </a:r>
            <a:r>
              <a:rPr lang="es-MX" sz="2200" b="0" kern="0" spc="7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académico.</a:t>
            </a:r>
            <a:r>
              <a:rPr lang="es-MX" sz="2200" b="0" kern="0" spc="-3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</a:t>
            </a:r>
            <a:endParaRPr lang="es-MX" sz="2200" b="0" kern="0" spc="-30" dirty="0" smtClean="0">
              <a:solidFill>
                <a:sysClr val="windowText" lastClr="000000"/>
              </a:solidFill>
              <a:latin typeface="Century" panose="02040604050505020304" pitchFamily="18" charset="0"/>
              <a:cs typeface="Tahom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b="0" kern="0" spc="-30" dirty="0" smtClean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kern="0" spc="5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Para</a:t>
            </a:r>
            <a:r>
              <a:rPr lang="es-MX" sz="2200" b="0" kern="0" spc="-3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kern="0" spc="6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obtener </a:t>
            </a:r>
            <a:r>
              <a:rPr lang="es-MX" sz="2200" b="0" kern="0" spc="8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derecho</a:t>
            </a:r>
            <a:r>
              <a:rPr lang="es-MX" sz="2200" b="0" kern="0" spc="16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kern="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a</a:t>
            </a:r>
            <a:r>
              <a:rPr lang="es-MX" sz="2200" b="0" kern="0" spc="15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kern="0" spc="5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esta</a:t>
            </a:r>
            <a:r>
              <a:rPr lang="es-MX" sz="2200" b="0" kern="0" spc="15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kern="0" spc="9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beca</a:t>
            </a:r>
            <a:r>
              <a:rPr lang="es-MX" sz="2200" b="0" kern="0" spc="16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kern="0" spc="-2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se </a:t>
            </a:r>
            <a:r>
              <a:rPr lang="es-MX" sz="2200" b="0" kern="0" spc="10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debe</a:t>
            </a:r>
            <a:r>
              <a:rPr lang="es-MX" sz="2200" b="0" kern="0" spc="53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  </a:t>
            </a:r>
            <a:r>
              <a:rPr lang="es-MX" sz="2200" b="0" kern="0" spc="6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tener</a:t>
            </a:r>
            <a:r>
              <a:rPr lang="es-MX" sz="2200" b="0" kern="0" spc="53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  </a:t>
            </a:r>
            <a:r>
              <a:rPr lang="es-MX" sz="2200" b="0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promedio </a:t>
            </a:r>
            <a:r>
              <a:rPr lang="es-MX" sz="2200" b="0" kern="0" spc="10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mínimo</a:t>
            </a:r>
            <a:r>
              <a:rPr lang="es-MX" sz="2200" b="0" kern="0" spc="29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  </a:t>
            </a:r>
            <a:r>
              <a:rPr lang="es-MX" sz="2200" b="0" kern="0" spc="11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de</a:t>
            </a:r>
            <a:r>
              <a:rPr lang="es-MX" sz="2200" b="0" kern="0" spc="29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  </a:t>
            </a:r>
            <a:r>
              <a:rPr lang="es-MX" sz="2200" b="0" kern="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8.0</a:t>
            </a:r>
            <a:r>
              <a:rPr lang="es-MX" sz="2200" b="0" kern="0" spc="29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  </a:t>
            </a:r>
            <a:r>
              <a:rPr lang="es-MX" sz="2200" b="0" kern="0" spc="-1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(ocho </a:t>
            </a:r>
            <a:r>
              <a:rPr lang="es-MX" sz="2200" b="0" kern="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cero),</a:t>
            </a:r>
            <a:r>
              <a:rPr lang="es-MX" sz="2200" b="0" kern="0" spc="40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    </a:t>
            </a:r>
            <a:r>
              <a:rPr lang="es-MX" sz="2200" b="0" kern="0" spc="8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obtenido</a:t>
            </a:r>
            <a:r>
              <a:rPr lang="es-MX" sz="2200" b="0" kern="0" spc="41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    </a:t>
            </a:r>
            <a:r>
              <a:rPr lang="es-MX" sz="2200" b="0" kern="0" spc="70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en </a:t>
            </a:r>
            <a:r>
              <a:rPr lang="es-MX" sz="2200" b="0" kern="0" spc="5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evaluaciones</a:t>
            </a:r>
            <a:r>
              <a:rPr lang="es-MX" sz="2200" b="0" kern="0" spc="2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kern="0" spc="-1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ordinarias.</a:t>
            </a:r>
          </a:p>
          <a:p>
            <a:pPr marL="469900" marR="8255" indent="-457200" algn="just">
              <a:lnSpc>
                <a:spcPct val="1500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es-MX" sz="2200" b="0" spc="55" dirty="0">
                <a:latin typeface="Century" panose="02040604050505020304" pitchFamily="18" charset="0"/>
                <a:cs typeface="Tahoma"/>
              </a:rPr>
              <a:t>La</a:t>
            </a:r>
            <a:r>
              <a:rPr lang="es-MX" sz="2200" b="0" spc="225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spc="75" dirty="0">
                <a:latin typeface="Century" panose="02040604050505020304" pitchFamily="18" charset="0"/>
                <a:cs typeface="Tahoma"/>
              </a:rPr>
              <a:t>duración</a:t>
            </a:r>
            <a:r>
              <a:rPr lang="es-MX" sz="2200" b="0" spc="225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spc="114" dirty="0">
                <a:latin typeface="Century" panose="02040604050505020304" pitchFamily="18" charset="0"/>
                <a:cs typeface="Tahoma"/>
              </a:rPr>
              <a:t>de</a:t>
            </a:r>
            <a:r>
              <a:rPr lang="es-MX" sz="2200" b="0" spc="229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dirty="0">
                <a:latin typeface="Century" panose="02040604050505020304" pitchFamily="18" charset="0"/>
                <a:cs typeface="Tahoma"/>
              </a:rPr>
              <a:t>la</a:t>
            </a:r>
            <a:r>
              <a:rPr lang="es-MX" sz="2200" b="0" spc="229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spc="100" dirty="0">
                <a:latin typeface="Century" panose="02040604050505020304" pitchFamily="18" charset="0"/>
                <a:cs typeface="Tahoma"/>
              </a:rPr>
              <a:t>beca</a:t>
            </a:r>
            <a:r>
              <a:rPr lang="es-MX" sz="2200" b="0" spc="220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dirty="0">
                <a:latin typeface="Century" panose="02040604050505020304" pitchFamily="18" charset="0"/>
                <a:cs typeface="Tahoma"/>
              </a:rPr>
              <a:t>será</a:t>
            </a:r>
            <a:r>
              <a:rPr lang="es-MX" sz="2200" b="0" spc="225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spc="114" dirty="0">
                <a:latin typeface="Century" panose="02040604050505020304" pitchFamily="18" charset="0"/>
                <a:cs typeface="Tahoma"/>
              </a:rPr>
              <a:t>de</a:t>
            </a:r>
            <a:r>
              <a:rPr lang="es-MX" sz="2200" b="0" spc="229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spc="4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diez </a:t>
            </a:r>
            <a:r>
              <a:rPr lang="es-MX" sz="2200" b="0" spc="9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meses</a:t>
            </a:r>
            <a:r>
              <a:rPr lang="es-MX" sz="2200" b="0" spc="12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spc="50" dirty="0">
                <a:latin typeface="Century" panose="02040604050505020304" pitchFamily="18" charset="0"/>
                <a:cs typeface="Tahoma"/>
              </a:rPr>
              <a:t>distribuidos</a:t>
            </a:r>
            <a:r>
              <a:rPr lang="es-MX" sz="2200" b="0" spc="130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spc="100" dirty="0">
                <a:latin typeface="Century" panose="02040604050505020304" pitchFamily="18" charset="0"/>
                <a:cs typeface="Tahoma"/>
              </a:rPr>
              <a:t>en</a:t>
            </a:r>
            <a:r>
              <a:rPr lang="es-MX" sz="2200" b="0" spc="125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dirty="0">
                <a:latin typeface="Century" panose="02040604050505020304" pitchFamily="18" charset="0"/>
                <a:cs typeface="Tahoma"/>
              </a:rPr>
              <a:t>los</a:t>
            </a:r>
            <a:r>
              <a:rPr lang="es-MX" sz="2200" b="0" spc="130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spc="60" dirty="0">
                <a:latin typeface="Century" panose="02040604050505020304" pitchFamily="18" charset="0"/>
                <a:cs typeface="Tahoma"/>
              </a:rPr>
              <a:t>periodos</a:t>
            </a:r>
            <a:r>
              <a:rPr lang="es-MX" sz="2200" b="0" spc="125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spc="85" dirty="0">
                <a:latin typeface="Century" panose="02040604050505020304" pitchFamily="18" charset="0"/>
                <a:cs typeface="Tahoma"/>
              </a:rPr>
              <a:t>de </a:t>
            </a:r>
            <a:r>
              <a:rPr lang="es-MX" sz="2200" b="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febrero</a:t>
            </a:r>
            <a:r>
              <a:rPr lang="es-MX" sz="2200" b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a</a:t>
            </a:r>
            <a:r>
              <a:rPr lang="es-MX" sz="2200" b="0" spc="6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junio</a:t>
            </a:r>
            <a:r>
              <a:rPr lang="es-MX" sz="2200" b="0" spc="10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y</a:t>
            </a:r>
            <a:r>
              <a:rPr lang="es-MX" sz="2200" b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spc="6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agosto</a:t>
            </a:r>
            <a:r>
              <a:rPr lang="es-MX" sz="2200" b="0" spc="7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a</a:t>
            </a:r>
            <a:r>
              <a:rPr lang="es-MX" sz="2200" b="0" spc="6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diciembre</a:t>
            </a:r>
            <a:endParaRPr lang="es-MX" sz="2200" b="0" dirty="0">
              <a:solidFill>
                <a:srgbClr val="8E0000"/>
              </a:solidFill>
              <a:latin typeface="Century" panose="02040604050505020304" pitchFamily="18" charset="0"/>
              <a:cs typeface="Tahoma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lang="es-MX" sz="2200" b="0" dirty="0">
                <a:latin typeface="Century" panose="02040604050505020304" pitchFamily="18" charset="0"/>
                <a:cs typeface="Tahoma"/>
              </a:rPr>
              <a:t>L</a:t>
            </a:r>
            <a:r>
              <a:rPr lang="es-MX" sz="2200" b="0" dirty="0" smtClean="0">
                <a:latin typeface="Century" panose="02040604050505020304" pitchFamily="18" charset="0"/>
                <a:cs typeface="Tahoma"/>
              </a:rPr>
              <a:t>a</a:t>
            </a:r>
            <a:r>
              <a:rPr lang="es-MX" sz="2200" b="0" spc="580" dirty="0" smtClean="0"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spc="75" dirty="0">
                <a:latin typeface="Century" panose="02040604050505020304" pitchFamily="18" charset="0"/>
                <a:cs typeface="Tahoma"/>
              </a:rPr>
              <a:t>cantidad</a:t>
            </a:r>
            <a:r>
              <a:rPr lang="es-MX" sz="2200" b="0" spc="585" dirty="0"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spc="585" dirty="0" smtClean="0">
                <a:latin typeface="Century" panose="02040604050505020304" pitchFamily="18" charset="0"/>
                <a:cs typeface="Tahoma"/>
              </a:rPr>
              <a:t>es </a:t>
            </a:r>
            <a:r>
              <a:rPr lang="es-MX" sz="2200" b="0" spc="114" dirty="0" smtClean="0">
                <a:latin typeface="Century" panose="02040604050505020304" pitchFamily="18" charset="0"/>
                <a:cs typeface="Tahoma"/>
              </a:rPr>
              <a:t>de</a:t>
            </a:r>
            <a:r>
              <a:rPr lang="es-MX" sz="2200" b="0" spc="585" dirty="0" smtClean="0"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$1,000.00</a:t>
            </a:r>
            <a:r>
              <a:rPr lang="es-MX" sz="2200" b="0" spc="590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dirty="0">
                <a:latin typeface="Century" panose="02040604050505020304" pitchFamily="18" charset="0"/>
                <a:cs typeface="Tahoma"/>
              </a:rPr>
              <a:t>(un</a:t>
            </a:r>
            <a:r>
              <a:rPr lang="es-MX" sz="2200" b="0" spc="585" dirty="0"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spc="70" dirty="0">
                <a:latin typeface="Century" panose="02040604050505020304" pitchFamily="18" charset="0"/>
                <a:cs typeface="Tahoma"/>
              </a:rPr>
              <a:t>mil</a:t>
            </a:r>
            <a:r>
              <a:rPr lang="es-MX" sz="2200" b="0" spc="585" dirty="0"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spc="55" dirty="0">
                <a:latin typeface="Century" panose="02040604050505020304" pitchFamily="18" charset="0"/>
                <a:cs typeface="Tahoma"/>
              </a:rPr>
              <a:t>pesos </a:t>
            </a:r>
            <a:r>
              <a:rPr lang="es-MX" sz="2200" b="0" dirty="0">
                <a:latin typeface="Century" panose="02040604050505020304" pitchFamily="18" charset="0"/>
                <a:cs typeface="Tahoma"/>
              </a:rPr>
              <a:t>00/100</a:t>
            </a:r>
            <a:r>
              <a:rPr lang="es-MX" sz="2200" b="0" spc="355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dirty="0">
                <a:latin typeface="Century" panose="02040604050505020304" pitchFamily="18" charset="0"/>
                <a:cs typeface="Tahoma"/>
              </a:rPr>
              <a:t>M.N.)</a:t>
            </a:r>
            <a:r>
              <a:rPr lang="es-MX" sz="2200" b="0" spc="360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spc="55" dirty="0">
                <a:latin typeface="Century" panose="02040604050505020304" pitchFamily="18" charset="0"/>
                <a:cs typeface="Tahoma"/>
              </a:rPr>
              <a:t>mensuales.</a:t>
            </a:r>
            <a:r>
              <a:rPr lang="es-MX" sz="2200" b="0" spc="370" dirty="0"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u="sng" spc="60" dirty="0">
                <a:solidFill>
                  <a:srgbClr val="8E0000"/>
                </a:solidFill>
                <a:uFill>
                  <a:solidFill>
                    <a:srgbClr val="A32045"/>
                  </a:solidFill>
                </a:uFill>
                <a:latin typeface="Century" panose="02040604050505020304" pitchFamily="18" charset="0"/>
                <a:cs typeface="Tahoma"/>
              </a:rPr>
              <a:t>El</a:t>
            </a:r>
            <a:r>
              <a:rPr lang="es-MX" sz="2200" b="0" u="sng" spc="365" dirty="0">
                <a:solidFill>
                  <a:srgbClr val="8E0000"/>
                </a:solidFill>
                <a:uFill>
                  <a:solidFill>
                    <a:srgbClr val="A32045"/>
                  </a:solidFill>
                </a:uFill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u="sng" spc="95" dirty="0">
                <a:solidFill>
                  <a:srgbClr val="8E0000"/>
                </a:solidFill>
                <a:uFill>
                  <a:solidFill>
                    <a:srgbClr val="A32045"/>
                  </a:solidFill>
                </a:uFill>
                <a:latin typeface="Century" panose="02040604050505020304" pitchFamily="18" charset="0"/>
                <a:cs typeface="Tahoma"/>
              </a:rPr>
              <a:t>pago</a:t>
            </a:r>
            <a:r>
              <a:rPr lang="es-MX" sz="2200" b="0" u="sng" spc="360" dirty="0">
                <a:solidFill>
                  <a:srgbClr val="8E0000"/>
                </a:solidFill>
                <a:uFill>
                  <a:solidFill>
                    <a:srgbClr val="A32045"/>
                  </a:solidFill>
                </a:uFill>
                <a:latin typeface="Century" panose="02040604050505020304" pitchFamily="18" charset="0"/>
                <a:cs typeface="Tahoma"/>
              </a:rPr>
              <a:t>  </a:t>
            </a:r>
            <a:r>
              <a:rPr lang="es-MX" sz="2200" b="0" u="sng" spc="-25" dirty="0">
                <a:solidFill>
                  <a:srgbClr val="8E0000"/>
                </a:solidFill>
                <a:uFill>
                  <a:solidFill>
                    <a:srgbClr val="A32045"/>
                  </a:solidFill>
                </a:uFill>
                <a:latin typeface="Century" panose="02040604050505020304" pitchFamily="18" charset="0"/>
                <a:cs typeface="Tahoma"/>
              </a:rPr>
              <a:t>se</a:t>
            </a:r>
            <a:r>
              <a:rPr lang="es-MX" sz="2200" b="0" spc="-2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u="sng" dirty="0">
                <a:solidFill>
                  <a:srgbClr val="8E0000"/>
                </a:solidFill>
                <a:uFill>
                  <a:solidFill>
                    <a:srgbClr val="A32045"/>
                  </a:solidFill>
                </a:uFill>
                <a:latin typeface="Century" panose="02040604050505020304" pitchFamily="18" charset="0"/>
                <a:cs typeface="Tahoma"/>
              </a:rPr>
              <a:t>realizará</a:t>
            </a:r>
            <a:r>
              <a:rPr lang="es-MX" sz="2200" b="0" u="sng" spc="30" dirty="0">
                <a:solidFill>
                  <a:srgbClr val="8E0000"/>
                </a:solidFill>
                <a:uFill>
                  <a:solidFill>
                    <a:srgbClr val="A32045"/>
                  </a:solidFill>
                </a:u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u="sng" spc="105" dirty="0">
                <a:solidFill>
                  <a:srgbClr val="8E0000"/>
                </a:solidFill>
                <a:uFill>
                  <a:solidFill>
                    <a:srgbClr val="A32045"/>
                  </a:solidFill>
                </a:uFill>
                <a:latin typeface="Century" panose="02040604050505020304" pitchFamily="18" charset="0"/>
                <a:cs typeface="Tahoma"/>
              </a:rPr>
              <a:t>de</a:t>
            </a:r>
            <a:r>
              <a:rPr lang="es-MX" sz="2200" b="0" u="sng" spc="30" dirty="0">
                <a:solidFill>
                  <a:srgbClr val="8E0000"/>
                </a:solidFill>
                <a:uFill>
                  <a:solidFill>
                    <a:srgbClr val="A32045"/>
                  </a:solidFill>
                </a:u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u="sng" spc="75" dirty="0">
                <a:solidFill>
                  <a:srgbClr val="8E0000"/>
                </a:solidFill>
                <a:uFill>
                  <a:solidFill>
                    <a:srgbClr val="A32045"/>
                  </a:solidFill>
                </a:uFill>
                <a:latin typeface="Century" panose="02040604050505020304" pitchFamily="18" charset="0"/>
                <a:cs typeface="Tahoma"/>
              </a:rPr>
              <a:t>manera</a:t>
            </a:r>
            <a:r>
              <a:rPr lang="es-MX" sz="2200" b="0" u="sng" spc="20" dirty="0">
                <a:solidFill>
                  <a:srgbClr val="8E0000"/>
                </a:solidFill>
                <a:uFill>
                  <a:solidFill>
                    <a:srgbClr val="A32045"/>
                  </a:solidFill>
                </a:u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b="0" u="sng" spc="-10" dirty="0">
                <a:solidFill>
                  <a:srgbClr val="8E0000"/>
                </a:solidFill>
                <a:uFill>
                  <a:solidFill>
                    <a:srgbClr val="A32045"/>
                  </a:solidFill>
                </a:uFill>
                <a:latin typeface="Century" panose="02040604050505020304" pitchFamily="18" charset="0"/>
                <a:cs typeface="Tahoma"/>
              </a:rPr>
              <a:t>semestral.</a:t>
            </a:r>
            <a:endParaRPr lang="es-MX" sz="2200" b="0" dirty="0">
              <a:solidFill>
                <a:srgbClr val="8E0000"/>
              </a:solidFill>
              <a:latin typeface="Century" panose="02040604050505020304" pitchFamily="18" charset="0"/>
              <a:cs typeface="Tahoma"/>
            </a:endParaRPr>
          </a:p>
          <a:p>
            <a:pPr>
              <a:lnSpc>
                <a:spcPct val="150000"/>
              </a:lnSpc>
            </a:pPr>
            <a:endParaRPr lang="es-MX" b="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29459" y="627200"/>
            <a:ext cx="10524274" cy="1325563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700000"/>
                </a:solidFill>
                <a:latin typeface="Patria" pitchFamily="50" charset="0"/>
              </a:rPr>
              <a:t>2. BECA ALIMENTICIA</a:t>
            </a:r>
            <a:endParaRPr lang="es-MX" sz="4000" b="1" dirty="0">
              <a:solidFill>
                <a:srgbClr val="700000"/>
              </a:solidFill>
              <a:latin typeface="Patria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730677" y="1583661"/>
            <a:ext cx="10624711" cy="527433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Es  el  </a:t>
            </a:r>
            <a:r>
              <a:rPr lang="es-MX" sz="2200" i="1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apoyo  económico </a:t>
            </a:r>
            <a:r>
              <a:rPr lang="es-MX" sz="22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que se otorga a partir del primero y hasta el octavo semestre, a las y los alumnos de escasos recursos económicos, con </a:t>
            </a:r>
            <a:r>
              <a:rPr lang="es-MX" sz="2200" b="0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la </a:t>
            </a:r>
            <a:r>
              <a:rPr lang="es-MX" sz="2200" i="1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finalidad de apoyar su </a:t>
            </a:r>
            <a:r>
              <a:rPr lang="es-MX" sz="2200" i="1" kern="0" spc="75" dirty="0" smtClean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permanencia</a:t>
            </a:r>
            <a:r>
              <a:rPr lang="es-MX" sz="2200" b="0" kern="0" spc="75" dirty="0" smtClean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.</a:t>
            </a:r>
            <a:endParaRPr lang="es-MX" sz="2200" b="0" kern="0" spc="75" dirty="0">
              <a:solidFill>
                <a:srgbClr val="8E0000"/>
              </a:solidFill>
              <a:latin typeface="Century" panose="02040604050505020304" pitchFamily="18" charset="0"/>
              <a:cs typeface="Tahom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b="0" kern="0" spc="75" dirty="0" smtClean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La </a:t>
            </a:r>
            <a:r>
              <a:rPr lang="es-MX" sz="22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duración de la beca será de </a:t>
            </a:r>
            <a:r>
              <a:rPr lang="es-MX" sz="2200" i="1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diez meses distribuidos en los periodos de febrero a junio y agosto a diciembre.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b="0" kern="0" spc="75" dirty="0" smtClean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Se </a:t>
            </a:r>
            <a:r>
              <a:rPr lang="es-MX" sz="22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autorizan de acuerdo a la disponibilidad presupuestal que exista, por la</a:t>
            </a:r>
            <a:r>
              <a:rPr lang="es-MX" sz="2200" b="0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200" i="1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cantidad de $900.00 (Novecientos pesos 00/100 M.N.) mensuales</a:t>
            </a:r>
            <a:r>
              <a:rPr lang="es-MX" sz="2200" b="0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. </a:t>
            </a:r>
            <a:r>
              <a:rPr lang="es-MX" sz="22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El pago se realizará de manera semestral.</a:t>
            </a:r>
          </a:p>
          <a:p>
            <a:pPr>
              <a:lnSpc>
                <a:spcPct val="150000"/>
              </a:lnSpc>
            </a:pPr>
            <a:endParaRPr lang="es-MX" b="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29458" y="415165"/>
            <a:ext cx="10524274" cy="1325563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700000"/>
                </a:solidFill>
                <a:latin typeface="Patria" pitchFamily="50" charset="0"/>
              </a:rPr>
              <a:t>3. BECA DE APOYO INSTITUCIONAL</a:t>
            </a:r>
            <a:endParaRPr lang="es-MX" sz="4000" b="1" dirty="0">
              <a:solidFill>
                <a:srgbClr val="700000"/>
              </a:solidFill>
              <a:latin typeface="Patria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929458" y="1926232"/>
            <a:ext cx="10279090" cy="412142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6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Se otorga a las y los alumnos que </a:t>
            </a:r>
            <a:r>
              <a:rPr lang="es-MX" sz="2600" b="0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participan activamente en las diferentes áreas de apoyo a la docencia.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6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Estas actividades se realizaran los </a:t>
            </a:r>
            <a:r>
              <a:rPr lang="es-MX" sz="2600" b="0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días sábados, domingos y días festivos.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6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Deberán cumplir </a:t>
            </a:r>
            <a:r>
              <a:rPr lang="es-MX" sz="2600" b="0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mínimo 32 horas al mes </a:t>
            </a:r>
            <a:r>
              <a:rPr lang="es-MX" sz="26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en actividades en una o varias áreas de apoyo a la docencia. </a:t>
            </a:r>
            <a:endParaRPr lang="es-MX" sz="2600" b="0" kern="0" spc="75" dirty="0" smtClean="0">
              <a:solidFill>
                <a:sysClr val="windowText" lastClr="000000"/>
              </a:solidFill>
              <a:latin typeface="Century" panose="02040604050505020304" pitchFamily="18" charset="0"/>
              <a:cs typeface="Tahoma"/>
            </a:endParaRPr>
          </a:p>
          <a:p>
            <a:pPr>
              <a:lnSpc>
                <a:spcPct val="100000"/>
              </a:lnSpc>
            </a:pPr>
            <a:endParaRPr lang="es-MX" b="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29458" y="768125"/>
            <a:ext cx="10524274" cy="1325563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700000"/>
                </a:solidFill>
                <a:latin typeface="Patria" pitchFamily="50" charset="0"/>
              </a:rPr>
              <a:t>3. BECA DE APOYO INSTITUCIONAL</a:t>
            </a:r>
            <a:endParaRPr lang="es-MX" sz="4000" b="1" dirty="0">
              <a:solidFill>
                <a:srgbClr val="700000"/>
              </a:solidFill>
              <a:latin typeface="Patria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929458" y="2297318"/>
            <a:ext cx="10056594" cy="2931546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600" b="0" kern="0" spc="75" dirty="0" smtClean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La </a:t>
            </a:r>
            <a:r>
              <a:rPr lang="es-MX" sz="2600" b="0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duración de la beca será de hasta 8 meses</a:t>
            </a:r>
            <a:r>
              <a:rPr lang="es-MX" sz="26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, distribuidos en los periodos de febrero a mayo y de agosto a noviembre.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6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sz="2600" b="0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L</a:t>
            </a:r>
            <a:r>
              <a:rPr lang="es-MX" sz="2600" b="0" kern="0" spc="75" dirty="0" smtClean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a </a:t>
            </a:r>
            <a:r>
              <a:rPr lang="es-MX" sz="2600" b="0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cantidad de  $1,000.00</a:t>
            </a:r>
            <a:r>
              <a:rPr lang="es-MX" sz="2600" b="0" kern="0" spc="75" dirty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  (Un  mil pesos 00/100 M.N.) mensuales. El pago se realizará de manera mensual</a:t>
            </a:r>
            <a:r>
              <a:rPr lang="es-MX" sz="2600" b="0" kern="0" spc="75" dirty="0" smtClean="0">
                <a:solidFill>
                  <a:sysClr val="windowText" lastClr="000000"/>
                </a:solidFill>
                <a:latin typeface="Century" panose="02040604050505020304" pitchFamily="18" charset="0"/>
                <a:cs typeface="Tahoma"/>
              </a:rPr>
              <a:t>.</a:t>
            </a:r>
          </a:p>
          <a:p>
            <a:pPr>
              <a:lnSpc>
                <a:spcPct val="100000"/>
              </a:lnSpc>
            </a:pPr>
            <a:endParaRPr lang="es-MX" b="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29458" y="538887"/>
            <a:ext cx="10524274" cy="1325563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700000"/>
                </a:solidFill>
                <a:latin typeface="Patria" pitchFamily="50" charset="0"/>
              </a:rPr>
              <a:t>4. BECA DE DESARROLLO INTEGRAL</a:t>
            </a:r>
            <a:endParaRPr lang="es-MX" sz="4000" b="1" dirty="0">
              <a:solidFill>
                <a:srgbClr val="700000"/>
              </a:solidFill>
              <a:latin typeface="Patria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9788" y="1550506"/>
            <a:ext cx="10056594" cy="443947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solidFill>
                  <a:srgbClr val="8E0000"/>
                </a:solidFill>
                <a:latin typeface="Century" panose="02040604050505020304" pitchFamily="18" charset="0"/>
                <a:cs typeface="Tahoma"/>
              </a:rPr>
              <a:t>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A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poyo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económico 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para los </a:t>
            </a:r>
            <a:r>
              <a:rPr lang="es-MX" b="0" kern="0" spc="75" dirty="0">
                <a:solidFill>
                  <a:srgbClr val="C00000"/>
                </a:solidFill>
                <a:latin typeface="Century" panose="02040604050505020304" pitchFamily="18" charset="0"/>
                <a:cs typeface="Tahoma"/>
              </a:rPr>
              <a:t>estudiantes que destaquen en actividades deportivas y culturales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representando al CEP-CSAEGRO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 La  duración  de  la  </a:t>
            </a:r>
            <a:r>
              <a:rPr lang="es-MX" b="0" kern="0" spc="75" dirty="0">
                <a:solidFill>
                  <a:srgbClr val="C00000"/>
                </a:solidFill>
                <a:latin typeface="Century" panose="02040604050505020304" pitchFamily="18" charset="0"/>
                <a:cs typeface="Tahoma"/>
              </a:rPr>
              <a:t>beca  será  de  diez meses distribuidos en los periodos de febrero a junio y agosto a diciembre.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 </a:t>
            </a:r>
            <a:r>
              <a:rPr lang="es-MX" b="0" kern="0" spc="75" dirty="0">
                <a:solidFill>
                  <a:srgbClr val="C00000"/>
                </a:solidFill>
                <a:latin typeface="Century" panose="02040604050505020304" pitchFamily="18" charset="0"/>
                <a:cs typeface="Tahoma"/>
              </a:rPr>
              <a:t>L</a:t>
            </a:r>
            <a:r>
              <a:rPr lang="es-MX" b="0" kern="0" spc="75" dirty="0" smtClean="0">
                <a:solidFill>
                  <a:srgbClr val="C00000"/>
                </a:solidFill>
                <a:latin typeface="Century" panose="02040604050505020304" pitchFamily="18" charset="0"/>
                <a:cs typeface="Tahoma"/>
              </a:rPr>
              <a:t>a    </a:t>
            </a:r>
            <a:r>
              <a:rPr lang="es-MX" b="0" kern="0" spc="75" dirty="0">
                <a:solidFill>
                  <a:srgbClr val="C00000"/>
                </a:solidFill>
                <a:latin typeface="Century" panose="02040604050505020304" pitchFamily="18" charset="0"/>
                <a:cs typeface="Tahoma"/>
              </a:rPr>
              <a:t>cantidad    de    $400.00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(Cuatrocientos   pesos   00/100   M.N.) mensuales.  El  pago  se  realizará  de manera semestral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.</a:t>
            </a:r>
            <a:endParaRPr lang="es-MX" b="0" kern="0" spc="75" dirty="0">
              <a:latin typeface="Century" panose="02040604050505020304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532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94014" y="862839"/>
            <a:ext cx="10878229" cy="921356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700000"/>
                </a:solidFill>
                <a:latin typeface="Patria" pitchFamily="50" charset="0"/>
              </a:rPr>
              <a:t>5. BECA DE ESTANCIAS ESTUDIANTILES</a:t>
            </a:r>
            <a:endParaRPr lang="es-MX" sz="4000" b="1" dirty="0">
              <a:solidFill>
                <a:srgbClr val="700000"/>
              </a:solidFill>
              <a:latin typeface="Patria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29661"/>
            <a:ext cx="2045719" cy="624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5" y="214936"/>
            <a:ext cx="1857703" cy="647903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9788" y="1784195"/>
            <a:ext cx="10056594" cy="3458816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>
                <a:latin typeface="Century" panose="02040604050505020304" pitchFamily="18" charset="0"/>
                <a:cs typeface="Tahoma"/>
              </a:rPr>
              <a:t>A</a:t>
            </a: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poyo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económico que se le otorga a las y los alumnos que </a:t>
            </a:r>
            <a:r>
              <a:rPr lang="es-MX" b="0" i="1" kern="0" spc="75" dirty="0">
                <a:solidFill>
                  <a:srgbClr val="C00000"/>
                </a:solidFill>
                <a:latin typeface="Century" panose="02040604050505020304" pitchFamily="18" charset="0"/>
                <a:cs typeface="Tahoma"/>
              </a:rPr>
              <a:t>realizan una estancia en otras instituciones de nivel superior, preferente con posgrado e instituciones de investigación 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afines al sector agropecuario, por un </a:t>
            </a:r>
            <a:r>
              <a:rPr lang="es-MX" b="0" kern="0" spc="75" dirty="0">
                <a:solidFill>
                  <a:srgbClr val="C00000"/>
                </a:solidFill>
                <a:latin typeface="Century" panose="02040604050505020304" pitchFamily="18" charset="0"/>
                <a:cs typeface="Tahoma"/>
              </a:rPr>
              <a:t>tiempo mínimo de 30 días naturales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, durante los periodos </a:t>
            </a:r>
            <a:r>
              <a:rPr lang="es-MX" b="0" kern="0" spc="75" dirty="0" err="1">
                <a:latin typeface="Century" panose="02040604050505020304" pitchFamily="18" charset="0"/>
                <a:cs typeface="Tahoma"/>
              </a:rPr>
              <a:t>intersemestrales</a:t>
            </a:r>
            <a:r>
              <a:rPr lang="es-MX" b="0" kern="0" spc="75" dirty="0">
                <a:latin typeface="Century" panose="02040604050505020304" pitchFamily="18" charset="0"/>
                <a:cs typeface="Tahoma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0" kern="0" spc="75" dirty="0" smtClean="0">
                <a:latin typeface="Century" panose="02040604050505020304" pitchFamily="18" charset="0"/>
                <a:cs typeface="Tahoma"/>
              </a:rPr>
              <a:t> </a:t>
            </a:r>
            <a:endParaRPr lang="es-MX" b="0" kern="0" spc="75" dirty="0">
              <a:latin typeface="Century" panose="02040604050505020304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906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1420</Words>
  <Application>Microsoft Office PowerPoint</Application>
  <PresentationFormat>Panorámica</PresentationFormat>
  <Paragraphs>96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Century</vt:lpstr>
      <vt:lpstr>Patria</vt:lpstr>
      <vt:lpstr>Tahoma</vt:lpstr>
      <vt:lpstr>Wingdings</vt:lpstr>
      <vt:lpstr>Tema de Office</vt:lpstr>
      <vt:lpstr>Presentación de PowerPoint</vt:lpstr>
      <vt:lpstr>¿QUE ES LA CONTRALORIA SOCIAL?</vt:lpstr>
      <vt:lpstr>PROGRAMA DE BECAS DEL CEP-CSAEGRO</vt:lpstr>
      <vt:lpstr>1. BECA ACADEMICA</vt:lpstr>
      <vt:lpstr>2. BECA ALIMENTICIA</vt:lpstr>
      <vt:lpstr>3. BECA DE APOYO INSTITUCIONAL</vt:lpstr>
      <vt:lpstr>3. BECA DE APOYO INSTITUCIONAL</vt:lpstr>
      <vt:lpstr>4. BECA DE DESARROLLO INTEGRAL</vt:lpstr>
      <vt:lpstr>5. BECA DE ESTANCIAS ESTUDIANTILES</vt:lpstr>
      <vt:lpstr>5. BECA DE ESTANCIAS ESTUDIANTILES</vt:lpstr>
      <vt:lpstr>6. BECA DE FORMACIÓN TERMINAL</vt:lpstr>
      <vt:lpstr>5. BECA DE ESTANCIAS ESTUDIANTILES</vt:lpstr>
      <vt:lpstr>COMITÉ DE CONTRALORÍA SOCIAL EN EL CEP-CSAEGRO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Fernandez Vilchis</dc:creator>
  <cp:lastModifiedBy>HP</cp:lastModifiedBy>
  <cp:revision>135</cp:revision>
  <dcterms:created xsi:type="dcterms:W3CDTF">2024-11-08T16:22:05Z</dcterms:created>
  <dcterms:modified xsi:type="dcterms:W3CDTF">2025-04-01T15:18:55Z</dcterms:modified>
</cp:coreProperties>
</file>