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9656-F546-4908-A656-2B69D6278AD6}" type="datetimeFigureOut">
              <a:rPr lang="es-MX" smtClean="0"/>
              <a:t>14/05/2024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F610-EDD6-4D26-84B0-872B5A9EB6EA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174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9656-F546-4908-A656-2B69D6278AD6}" type="datetimeFigureOut">
              <a:rPr lang="es-MX" smtClean="0"/>
              <a:t>14/05/2024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F610-EDD6-4D26-84B0-872B5A9EB6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715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9656-F546-4908-A656-2B69D6278AD6}" type="datetimeFigureOut">
              <a:rPr lang="es-MX" smtClean="0"/>
              <a:t>14/05/2024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F610-EDD6-4D26-84B0-872B5A9EB6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328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9656-F546-4908-A656-2B69D6278AD6}" type="datetimeFigureOut">
              <a:rPr lang="es-MX" smtClean="0"/>
              <a:t>14/05/2024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F610-EDD6-4D26-84B0-872B5A9EB6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405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9656-F546-4908-A656-2B69D6278AD6}" type="datetimeFigureOut">
              <a:rPr lang="es-MX" smtClean="0"/>
              <a:t>14/05/2024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F610-EDD6-4D26-84B0-872B5A9EB6EA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426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9656-F546-4908-A656-2B69D6278AD6}" type="datetimeFigureOut">
              <a:rPr lang="es-MX" smtClean="0"/>
              <a:t>14/05/2024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F610-EDD6-4D26-84B0-872B5A9EB6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442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9656-F546-4908-A656-2B69D6278AD6}" type="datetimeFigureOut">
              <a:rPr lang="es-MX" smtClean="0"/>
              <a:t>14/05/2024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F610-EDD6-4D26-84B0-872B5A9EB6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0660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9656-F546-4908-A656-2B69D6278AD6}" type="datetimeFigureOut">
              <a:rPr lang="es-MX" smtClean="0"/>
              <a:t>14/05/2024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F610-EDD6-4D26-84B0-872B5A9EB6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498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9656-F546-4908-A656-2B69D6278AD6}" type="datetimeFigureOut">
              <a:rPr lang="es-MX" smtClean="0"/>
              <a:t>14/05/2024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F610-EDD6-4D26-84B0-872B5A9EB6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3764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C009656-F546-4908-A656-2B69D6278AD6}" type="datetimeFigureOut">
              <a:rPr lang="es-MX" smtClean="0"/>
              <a:t>14/05/2024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8FF610-EDD6-4D26-84B0-872B5A9EB6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7089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9656-F546-4908-A656-2B69D6278AD6}" type="datetimeFigureOut">
              <a:rPr lang="es-MX" smtClean="0"/>
              <a:t>14/05/2024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F610-EDD6-4D26-84B0-872B5A9EB6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84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C009656-F546-4908-A656-2B69D6278AD6}" type="datetimeFigureOut">
              <a:rPr lang="es-MX" smtClean="0"/>
              <a:t>14/05/2024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48FF610-EDD6-4D26-84B0-872B5A9EB6EA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45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3">
            <a:extLst>
              <a:ext uri="{FF2B5EF4-FFF2-40B4-BE49-F238E27FC236}">
                <a16:creationId xmlns:a16="http://schemas.microsoft.com/office/drawing/2014/main" id="{9E4D5232-ED7D-474C-B5D2-5122FEDBA223}"/>
              </a:ext>
            </a:extLst>
          </p:cNvPr>
          <p:cNvGrpSpPr/>
          <p:nvPr/>
        </p:nvGrpSpPr>
        <p:grpSpPr>
          <a:xfrm>
            <a:off x="150221" y="5402797"/>
            <a:ext cx="5737860" cy="919480"/>
            <a:chOff x="106679" y="5620511"/>
            <a:chExt cx="5737860" cy="919480"/>
          </a:xfrm>
        </p:grpSpPr>
        <p:pic>
          <p:nvPicPr>
            <p:cNvPr id="5" name="object 4">
              <a:extLst>
                <a:ext uri="{FF2B5EF4-FFF2-40B4-BE49-F238E27FC236}">
                  <a16:creationId xmlns:a16="http://schemas.microsoft.com/office/drawing/2014/main" id="{951B9A4D-46A6-448D-9CF3-C36BFBBBDD65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79" y="5707379"/>
              <a:ext cx="5737860" cy="832104"/>
            </a:xfrm>
            <a:prstGeom prst="rect">
              <a:avLst/>
            </a:prstGeom>
          </p:spPr>
        </p:pic>
        <p:pic>
          <p:nvPicPr>
            <p:cNvPr id="6" name="object 5">
              <a:extLst>
                <a:ext uri="{FF2B5EF4-FFF2-40B4-BE49-F238E27FC236}">
                  <a16:creationId xmlns:a16="http://schemas.microsoft.com/office/drawing/2014/main" id="{7DCB2AA4-C7FC-45EE-952D-671579536B4C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48783" y="5759195"/>
              <a:ext cx="1095756" cy="726948"/>
            </a:xfrm>
            <a:prstGeom prst="rect">
              <a:avLst/>
            </a:prstGeom>
          </p:spPr>
        </p:pic>
        <p:pic>
          <p:nvPicPr>
            <p:cNvPr id="7" name="object 6">
              <a:extLst>
                <a:ext uri="{FF2B5EF4-FFF2-40B4-BE49-F238E27FC236}">
                  <a16:creationId xmlns:a16="http://schemas.microsoft.com/office/drawing/2014/main" id="{EE370BEB-2836-4CB7-8302-6D27ECC64965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84191" y="5620511"/>
              <a:ext cx="569976" cy="918972"/>
            </a:xfrm>
            <a:prstGeom prst="rect">
              <a:avLst/>
            </a:prstGeom>
          </p:spPr>
        </p:pic>
      </p:grpSp>
      <p:sp>
        <p:nvSpPr>
          <p:cNvPr id="9" name="object 7">
            <a:extLst>
              <a:ext uri="{FF2B5EF4-FFF2-40B4-BE49-F238E27FC236}">
                <a16:creationId xmlns:a16="http://schemas.microsoft.com/office/drawing/2014/main" id="{2043A841-7A90-4036-8DA9-C59DE43AE8AF}"/>
              </a:ext>
            </a:extLst>
          </p:cNvPr>
          <p:cNvSpPr txBox="1">
            <a:spLocks/>
          </p:cNvSpPr>
          <p:nvPr/>
        </p:nvSpPr>
        <p:spPr>
          <a:xfrm>
            <a:off x="1332865" y="1944986"/>
            <a:ext cx="9526270" cy="1985928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>
            <a:lvl1pPr>
              <a:defRPr sz="4000" b="1" i="0">
                <a:solidFill>
                  <a:srgbClr val="6D152D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065" marR="5080" indent="-1905" algn="ctr" defTabSz="914400">
              <a:lnSpc>
                <a:spcPct val="90000"/>
              </a:lnSpc>
              <a:spcBef>
                <a:spcPts val="630"/>
              </a:spcBef>
            </a:pPr>
            <a:r>
              <a:rPr lang="es-MX" sz="4400" kern="0" spc="-235" dirty="0">
                <a:latin typeface="Verdana"/>
                <a:cs typeface="Verdana"/>
              </a:rPr>
              <a:t>CONTRALORÍA</a:t>
            </a:r>
            <a:r>
              <a:rPr lang="es-MX" sz="4400" kern="0" spc="-315" dirty="0">
                <a:latin typeface="Verdana"/>
                <a:cs typeface="Verdana"/>
              </a:rPr>
              <a:t> </a:t>
            </a:r>
            <a:r>
              <a:rPr lang="es-MX" sz="4400" kern="0" spc="-280" dirty="0">
                <a:latin typeface="Verdana"/>
                <a:cs typeface="Verdana"/>
              </a:rPr>
              <a:t>SOCIAL</a:t>
            </a:r>
            <a:r>
              <a:rPr lang="es-MX" sz="4400" kern="0" spc="-290" dirty="0">
                <a:latin typeface="Verdana"/>
                <a:cs typeface="Verdana"/>
              </a:rPr>
              <a:t> </a:t>
            </a:r>
            <a:r>
              <a:rPr lang="es-MX" sz="4400" kern="0" spc="-25" dirty="0">
                <a:latin typeface="Verdana"/>
                <a:cs typeface="Verdana"/>
              </a:rPr>
              <a:t>DEL </a:t>
            </a:r>
            <a:r>
              <a:rPr lang="es-MX" sz="4400" kern="0" spc="-125" dirty="0">
                <a:latin typeface="Verdana"/>
                <a:cs typeface="Verdana"/>
              </a:rPr>
              <a:t>PROGRAMA</a:t>
            </a:r>
            <a:r>
              <a:rPr lang="es-MX" sz="4400" kern="0" spc="-285" dirty="0">
                <a:latin typeface="Verdana"/>
                <a:cs typeface="Verdana"/>
              </a:rPr>
              <a:t> </a:t>
            </a:r>
            <a:r>
              <a:rPr lang="es-MX" sz="4400" kern="0" dirty="0">
                <a:latin typeface="Verdana"/>
                <a:cs typeface="Verdana"/>
              </a:rPr>
              <a:t>DE</a:t>
            </a:r>
            <a:r>
              <a:rPr lang="es-MX" sz="4400" kern="0" spc="-285" dirty="0">
                <a:latin typeface="Verdana"/>
                <a:cs typeface="Verdana"/>
              </a:rPr>
              <a:t> </a:t>
            </a:r>
            <a:r>
              <a:rPr lang="es-MX" sz="4400" kern="0" spc="-110" dirty="0">
                <a:latin typeface="Verdana"/>
                <a:cs typeface="Verdana"/>
              </a:rPr>
              <a:t>BECAS</a:t>
            </a:r>
            <a:r>
              <a:rPr lang="es-MX" sz="4400" kern="0" spc="-285" dirty="0">
                <a:latin typeface="Verdana"/>
                <a:cs typeface="Verdana"/>
              </a:rPr>
              <a:t> </a:t>
            </a:r>
            <a:r>
              <a:rPr lang="es-MX" sz="4400" kern="0" spc="-95" dirty="0">
                <a:latin typeface="Verdana"/>
                <a:cs typeface="Verdana"/>
              </a:rPr>
              <a:t>DEL</a:t>
            </a:r>
            <a:r>
              <a:rPr lang="es-MX" sz="4400" kern="0" spc="-280" dirty="0">
                <a:latin typeface="Verdana"/>
                <a:cs typeface="Verdana"/>
              </a:rPr>
              <a:t> </a:t>
            </a:r>
          </a:p>
          <a:p>
            <a:pPr marL="12065" marR="5080" indent="-1905" algn="ctr" defTabSz="914400">
              <a:lnSpc>
                <a:spcPct val="90000"/>
              </a:lnSpc>
              <a:spcBef>
                <a:spcPts val="630"/>
              </a:spcBef>
            </a:pPr>
            <a:r>
              <a:rPr lang="es-MX" sz="4400" kern="0" spc="-95" dirty="0">
                <a:latin typeface="Verdana"/>
                <a:cs typeface="Verdana"/>
              </a:rPr>
              <a:t>CEP- </a:t>
            </a:r>
            <a:r>
              <a:rPr lang="es-MX" sz="4400" kern="0" spc="-10" dirty="0">
                <a:latin typeface="Verdana"/>
                <a:cs typeface="Verdana"/>
              </a:rPr>
              <a:t>CSAEGRO</a:t>
            </a:r>
            <a:endParaRPr lang="es-MX" sz="4400" kern="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670779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813A239-CAF1-496D-BE81-12068AD4FAC7}"/>
              </a:ext>
            </a:extLst>
          </p:cNvPr>
          <p:cNvSpPr txBox="1"/>
          <p:nvPr/>
        </p:nvSpPr>
        <p:spPr>
          <a:xfrm>
            <a:off x="1332912" y="555136"/>
            <a:ext cx="865514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lvl="0" indent="0" algn="ctr" defTabSz="914400" eaLnBrk="1" fontAlgn="auto" latinLnBrk="0" hangingPunct="1">
              <a:lnSpc>
                <a:spcPts val="4750"/>
              </a:lnSpc>
              <a:spcBef>
                <a:spcPts val="7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1" i="0" u="none" strike="noStrike" kern="0" cap="none" spc="-10" normalizeH="0" baseline="0" noProof="0" dirty="0">
                <a:ln>
                  <a:noFill/>
                </a:ln>
                <a:solidFill>
                  <a:srgbClr val="6D152D"/>
                </a:solidFill>
                <a:effectLst/>
                <a:uLnTx/>
                <a:uFillTx/>
                <a:latin typeface="Tahoma"/>
                <a:cs typeface="Tahoma"/>
              </a:rPr>
              <a:t>COMITÉ DE </a:t>
            </a:r>
            <a:r>
              <a:rPr kumimoji="0" lang="es-MX" sz="4400" b="1" i="0" u="none" strike="noStrike" kern="0" cap="none" spc="75" normalizeH="0" baseline="0" noProof="0" dirty="0">
                <a:ln>
                  <a:noFill/>
                </a:ln>
                <a:solidFill>
                  <a:srgbClr val="6D152D"/>
                </a:solidFill>
                <a:effectLst/>
                <a:uLnTx/>
                <a:uFillTx/>
                <a:latin typeface="Tahoma"/>
                <a:cs typeface="Tahoma"/>
              </a:rPr>
              <a:t>CONTRALORÍA SOCIAL EN EL CEP-CSAEGRO</a:t>
            </a:r>
            <a:endParaRPr kumimoji="0" lang="es-MX" sz="4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/>
              <a:cs typeface="Tahoma"/>
            </a:endParaRPr>
          </a:p>
        </p:txBody>
      </p:sp>
      <p:pic>
        <p:nvPicPr>
          <p:cNvPr id="8" name="object 3">
            <a:extLst>
              <a:ext uri="{FF2B5EF4-FFF2-40B4-BE49-F238E27FC236}">
                <a16:creationId xmlns:a16="http://schemas.microsoft.com/office/drawing/2014/main" id="{CC3BD159-E89F-4E6B-84C0-F70BEA76D50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66159" y="2145908"/>
            <a:ext cx="1483083" cy="241202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CCE8C39-9D3E-48E5-A32E-41B23F928A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622" y="1878575"/>
            <a:ext cx="39624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146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59085803-21D9-4D41-988C-EAAEF3088B87}"/>
              </a:ext>
            </a:extLst>
          </p:cNvPr>
          <p:cNvSpPr txBox="1"/>
          <p:nvPr/>
        </p:nvSpPr>
        <p:spPr>
          <a:xfrm>
            <a:off x="1761392" y="892761"/>
            <a:ext cx="86692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s-MX" sz="4000" b="1" i="0" u="none" strike="noStrike" kern="0" cap="none" spc="90" normalizeH="0" baseline="0" noProof="0" dirty="0">
                <a:ln>
                  <a:noFill/>
                </a:ln>
                <a:solidFill>
                  <a:srgbClr val="6D152D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El</a:t>
            </a:r>
            <a:r>
              <a:rPr kumimoji="0" lang="es-MX" sz="4000" b="1" i="0" u="none" strike="noStrike" kern="0" cap="none" spc="40" normalizeH="0" baseline="0" noProof="0" dirty="0">
                <a:ln>
                  <a:noFill/>
                </a:ln>
                <a:solidFill>
                  <a:srgbClr val="6D152D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es-MX" sz="4000" b="1" i="0" u="none" strike="noStrike" kern="0" cap="none" spc="110" normalizeH="0" baseline="0" noProof="0" dirty="0">
                <a:ln>
                  <a:noFill/>
                </a:ln>
                <a:solidFill>
                  <a:srgbClr val="6D152D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Comité,</a:t>
            </a:r>
            <a:r>
              <a:rPr kumimoji="0" lang="es-MX" sz="4000" b="1" i="0" u="none" strike="noStrike" kern="0" cap="none" spc="-50" normalizeH="0" baseline="0" noProof="0" dirty="0">
                <a:ln>
                  <a:noFill/>
                </a:ln>
                <a:solidFill>
                  <a:srgbClr val="6D152D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es-MX" sz="4000" b="1" i="0" u="none" strike="noStrike" kern="0" cap="none" spc="114" normalizeH="0" baseline="0" noProof="0" dirty="0">
                <a:ln>
                  <a:noFill/>
                </a:ln>
                <a:solidFill>
                  <a:srgbClr val="6D152D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deberá</a:t>
            </a:r>
            <a:r>
              <a:rPr kumimoji="0" lang="es-MX" sz="4000" b="1" i="0" u="none" strike="noStrike" kern="0" cap="none" spc="-65" normalizeH="0" baseline="0" noProof="0" dirty="0">
                <a:ln>
                  <a:noFill/>
                </a:ln>
                <a:solidFill>
                  <a:srgbClr val="6D152D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es-MX" sz="4000" b="1" i="0" u="none" strike="noStrike" kern="0" cap="none" spc="0" normalizeH="0" baseline="0" noProof="0" dirty="0">
                <a:ln>
                  <a:noFill/>
                </a:ln>
                <a:solidFill>
                  <a:srgbClr val="6D152D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vigilar</a:t>
            </a:r>
            <a:r>
              <a:rPr kumimoji="0" lang="es-MX" sz="4000" b="1" i="0" u="none" strike="noStrike" kern="0" cap="none" spc="50" normalizeH="0" baseline="0" noProof="0" dirty="0">
                <a:ln>
                  <a:noFill/>
                </a:ln>
                <a:solidFill>
                  <a:srgbClr val="6D152D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es-MX" sz="4000" b="1" i="0" u="none" strike="noStrike" kern="0" cap="none" spc="-20" normalizeH="0" baseline="0" noProof="0" dirty="0">
                <a:ln>
                  <a:noFill/>
                </a:ln>
                <a:solidFill>
                  <a:srgbClr val="6D152D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que:</a:t>
            </a:r>
            <a:endParaRPr lang="es-MX" dirty="0"/>
          </a:p>
        </p:txBody>
      </p:sp>
      <p:grpSp>
        <p:nvGrpSpPr>
          <p:cNvPr id="6" name="object 6">
            <a:extLst>
              <a:ext uri="{FF2B5EF4-FFF2-40B4-BE49-F238E27FC236}">
                <a16:creationId xmlns:a16="http://schemas.microsoft.com/office/drawing/2014/main" id="{1CAB3A18-89E9-4109-B28A-AF8E581FD034}"/>
              </a:ext>
            </a:extLst>
          </p:cNvPr>
          <p:cNvGrpSpPr/>
          <p:nvPr/>
        </p:nvGrpSpPr>
        <p:grpSpPr>
          <a:xfrm>
            <a:off x="373379" y="1613918"/>
            <a:ext cx="3124200" cy="2360930"/>
            <a:chOff x="373379" y="1557527"/>
            <a:chExt cx="3124200" cy="2360930"/>
          </a:xfrm>
        </p:grpSpPr>
        <p:pic>
          <p:nvPicPr>
            <p:cNvPr id="7" name="object 7">
              <a:extLst>
                <a:ext uri="{FF2B5EF4-FFF2-40B4-BE49-F238E27FC236}">
                  <a16:creationId xmlns:a16="http://schemas.microsoft.com/office/drawing/2014/main" id="{405791FC-B745-49BB-BA1A-14492089F099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3379" y="1557527"/>
              <a:ext cx="3124199" cy="2360676"/>
            </a:xfrm>
            <a:prstGeom prst="rect">
              <a:avLst/>
            </a:prstGeom>
          </p:spPr>
        </p:pic>
        <p:pic>
          <p:nvPicPr>
            <p:cNvPr id="8" name="object 8">
              <a:extLst>
                <a:ext uri="{FF2B5EF4-FFF2-40B4-BE49-F238E27FC236}">
                  <a16:creationId xmlns:a16="http://schemas.microsoft.com/office/drawing/2014/main" id="{BB957E60-539B-4D46-AB11-0172E31E55D8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6927" y="1644395"/>
              <a:ext cx="2798064" cy="2240279"/>
            </a:xfrm>
            <a:prstGeom prst="rect">
              <a:avLst/>
            </a:prstGeom>
          </p:spPr>
        </p:pic>
        <p:sp>
          <p:nvSpPr>
            <p:cNvPr id="9" name="object 9">
              <a:extLst>
                <a:ext uri="{FF2B5EF4-FFF2-40B4-BE49-F238E27FC236}">
                  <a16:creationId xmlns:a16="http://schemas.microsoft.com/office/drawing/2014/main" id="{C24C87F3-CE2F-4364-9016-7A43E91D05C4}"/>
                </a:ext>
              </a:extLst>
            </p:cNvPr>
            <p:cNvSpPr/>
            <p:nvPr/>
          </p:nvSpPr>
          <p:spPr>
            <a:xfrm>
              <a:off x="432815" y="1597151"/>
              <a:ext cx="3009900" cy="2247900"/>
            </a:xfrm>
            <a:custGeom>
              <a:avLst/>
              <a:gdLst/>
              <a:ahLst/>
              <a:cxnLst/>
              <a:rect l="l" t="t" r="r" b="b"/>
              <a:pathLst>
                <a:path w="3009900" h="2247900">
                  <a:moveTo>
                    <a:pt x="2635250" y="0"/>
                  </a:moveTo>
                  <a:lnTo>
                    <a:pt x="374662" y="0"/>
                  </a:lnTo>
                  <a:lnTo>
                    <a:pt x="327665" y="2919"/>
                  </a:lnTo>
                  <a:lnTo>
                    <a:pt x="282410" y="11443"/>
                  </a:lnTo>
                  <a:lnTo>
                    <a:pt x="239249" y="25221"/>
                  </a:lnTo>
                  <a:lnTo>
                    <a:pt x="198531" y="43902"/>
                  </a:lnTo>
                  <a:lnTo>
                    <a:pt x="160609" y="67133"/>
                  </a:lnTo>
                  <a:lnTo>
                    <a:pt x="125834" y="94563"/>
                  </a:lnTo>
                  <a:lnTo>
                    <a:pt x="94556" y="125842"/>
                  </a:lnTo>
                  <a:lnTo>
                    <a:pt x="67126" y="160617"/>
                  </a:lnTo>
                  <a:lnTo>
                    <a:pt x="43897" y="198538"/>
                  </a:lnTo>
                  <a:lnTo>
                    <a:pt x="25218" y="239253"/>
                  </a:lnTo>
                  <a:lnTo>
                    <a:pt x="11442" y="282411"/>
                  </a:lnTo>
                  <a:lnTo>
                    <a:pt x="2919" y="327660"/>
                  </a:lnTo>
                  <a:lnTo>
                    <a:pt x="0" y="374650"/>
                  </a:lnTo>
                  <a:lnTo>
                    <a:pt x="0" y="1873250"/>
                  </a:lnTo>
                  <a:lnTo>
                    <a:pt x="2919" y="1920239"/>
                  </a:lnTo>
                  <a:lnTo>
                    <a:pt x="11442" y="1965488"/>
                  </a:lnTo>
                  <a:lnTo>
                    <a:pt x="25218" y="2008646"/>
                  </a:lnTo>
                  <a:lnTo>
                    <a:pt x="43897" y="2049361"/>
                  </a:lnTo>
                  <a:lnTo>
                    <a:pt x="67126" y="2087282"/>
                  </a:lnTo>
                  <a:lnTo>
                    <a:pt x="94556" y="2122057"/>
                  </a:lnTo>
                  <a:lnTo>
                    <a:pt x="125834" y="2153336"/>
                  </a:lnTo>
                  <a:lnTo>
                    <a:pt x="160609" y="2180766"/>
                  </a:lnTo>
                  <a:lnTo>
                    <a:pt x="198531" y="2203997"/>
                  </a:lnTo>
                  <a:lnTo>
                    <a:pt x="239249" y="2222678"/>
                  </a:lnTo>
                  <a:lnTo>
                    <a:pt x="282410" y="2236456"/>
                  </a:lnTo>
                  <a:lnTo>
                    <a:pt x="327665" y="2244980"/>
                  </a:lnTo>
                  <a:lnTo>
                    <a:pt x="374662" y="2247900"/>
                  </a:lnTo>
                  <a:lnTo>
                    <a:pt x="2635250" y="2247900"/>
                  </a:lnTo>
                  <a:lnTo>
                    <a:pt x="2682239" y="2244980"/>
                  </a:lnTo>
                  <a:lnTo>
                    <a:pt x="2727488" y="2236456"/>
                  </a:lnTo>
                  <a:lnTo>
                    <a:pt x="2770646" y="2222678"/>
                  </a:lnTo>
                  <a:lnTo>
                    <a:pt x="2811361" y="2203997"/>
                  </a:lnTo>
                  <a:lnTo>
                    <a:pt x="2849282" y="2180766"/>
                  </a:lnTo>
                  <a:lnTo>
                    <a:pt x="2884057" y="2153336"/>
                  </a:lnTo>
                  <a:lnTo>
                    <a:pt x="2915336" y="2122057"/>
                  </a:lnTo>
                  <a:lnTo>
                    <a:pt x="2942766" y="2087282"/>
                  </a:lnTo>
                  <a:lnTo>
                    <a:pt x="2965997" y="2049361"/>
                  </a:lnTo>
                  <a:lnTo>
                    <a:pt x="2984678" y="2008646"/>
                  </a:lnTo>
                  <a:lnTo>
                    <a:pt x="2998456" y="1965488"/>
                  </a:lnTo>
                  <a:lnTo>
                    <a:pt x="3006980" y="1920239"/>
                  </a:lnTo>
                  <a:lnTo>
                    <a:pt x="3009900" y="1873250"/>
                  </a:lnTo>
                  <a:lnTo>
                    <a:pt x="3009900" y="374650"/>
                  </a:lnTo>
                  <a:lnTo>
                    <a:pt x="3006980" y="327660"/>
                  </a:lnTo>
                  <a:lnTo>
                    <a:pt x="2998456" y="282411"/>
                  </a:lnTo>
                  <a:lnTo>
                    <a:pt x="2984678" y="239253"/>
                  </a:lnTo>
                  <a:lnTo>
                    <a:pt x="2965997" y="198538"/>
                  </a:lnTo>
                  <a:lnTo>
                    <a:pt x="2942766" y="160617"/>
                  </a:lnTo>
                  <a:lnTo>
                    <a:pt x="2915336" y="125842"/>
                  </a:lnTo>
                  <a:lnTo>
                    <a:pt x="2884057" y="94563"/>
                  </a:lnTo>
                  <a:lnTo>
                    <a:pt x="2849282" y="67133"/>
                  </a:lnTo>
                  <a:lnTo>
                    <a:pt x="2811361" y="43902"/>
                  </a:lnTo>
                  <a:lnTo>
                    <a:pt x="2770646" y="25221"/>
                  </a:lnTo>
                  <a:lnTo>
                    <a:pt x="2727488" y="11443"/>
                  </a:lnTo>
                  <a:lnTo>
                    <a:pt x="2682239" y="2919"/>
                  </a:lnTo>
                  <a:lnTo>
                    <a:pt x="2635250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 sz="2000" dirty="0"/>
            </a:p>
          </p:txBody>
        </p:sp>
      </p:grpSp>
      <p:sp>
        <p:nvSpPr>
          <p:cNvPr id="10" name="object 10">
            <a:extLst>
              <a:ext uri="{FF2B5EF4-FFF2-40B4-BE49-F238E27FC236}">
                <a16:creationId xmlns:a16="http://schemas.microsoft.com/office/drawing/2014/main" id="{734E648A-1542-4782-9AB1-5C3E2B8C7322}"/>
              </a:ext>
            </a:extLst>
          </p:cNvPr>
          <p:cNvSpPr txBox="1"/>
          <p:nvPr/>
        </p:nvSpPr>
        <p:spPr>
          <a:xfrm>
            <a:off x="750519" y="1730121"/>
            <a:ext cx="2372360" cy="216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cs typeface="Tahoma"/>
              </a:rPr>
              <a:t>Se</a:t>
            </a:r>
            <a:r>
              <a:rPr sz="2000" b="1" spc="50" dirty="0">
                <a:cs typeface="Tahoma"/>
              </a:rPr>
              <a:t> </a:t>
            </a:r>
            <a:r>
              <a:rPr sz="2000" b="1" spc="45" dirty="0">
                <a:cs typeface="Tahoma"/>
              </a:rPr>
              <a:t>difunda información </a:t>
            </a:r>
            <a:r>
              <a:rPr sz="2000" b="1" dirty="0">
                <a:cs typeface="Tahoma"/>
              </a:rPr>
              <a:t>suficiente,</a:t>
            </a:r>
            <a:r>
              <a:rPr sz="2000" b="1" spc="229" dirty="0">
                <a:cs typeface="Tahoma"/>
              </a:rPr>
              <a:t> </a:t>
            </a:r>
            <a:r>
              <a:rPr sz="2000" b="1" dirty="0">
                <a:cs typeface="Tahoma"/>
              </a:rPr>
              <a:t>veraz</a:t>
            </a:r>
            <a:r>
              <a:rPr sz="2000" b="1" spc="235" dirty="0">
                <a:cs typeface="Tahoma"/>
              </a:rPr>
              <a:t> </a:t>
            </a:r>
            <a:r>
              <a:rPr sz="2000" b="1" spc="-50" dirty="0">
                <a:cs typeface="Tahoma"/>
              </a:rPr>
              <a:t>y </a:t>
            </a:r>
            <a:r>
              <a:rPr sz="2000" b="1" spc="50" dirty="0">
                <a:cs typeface="Tahoma"/>
              </a:rPr>
              <a:t>oportuna</a:t>
            </a:r>
            <a:r>
              <a:rPr sz="2000" b="1" spc="-5" dirty="0">
                <a:cs typeface="Tahoma"/>
              </a:rPr>
              <a:t> </a:t>
            </a:r>
            <a:r>
              <a:rPr sz="2000" b="1" spc="50" dirty="0">
                <a:cs typeface="Tahoma"/>
              </a:rPr>
              <a:t>sobre</a:t>
            </a:r>
            <a:r>
              <a:rPr sz="2000" b="1" spc="-40" dirty="0">
                <a:cs typeface="Tahoma"/>
              </a:rPr>
              <a:t> </a:t>
            </a:r>
            <a:r>
              <a:rPr sz="2000" b="1" spc="-25" dirty="0">
                <a:cs typeface="Tahoma"/>
              </a:rPr>
              <a:t>la </a:t>
            </a:r>
            <a:r>
              <a:rPr sz="2000" b="1" spc="50" dirty="0">
                <a:cs typeface="Tahoma"/>
              </a:rPr>
              <a:t>operación</a:t>
            </a:r>
            <a:r>
              <a:rPr sz="2000" b="1" spc="-5" dirty="0">
                <a:cs typeface="Tahoma"/>
              </a:rPr>
              <a:t> </a:t>
            </a:r>
            <a:r>
              <a:rPr sz="2000" b="1" spc="25" dirty="0">
                <a:cs typeface="Tahoma"/>
              </a:rPr>
              <a:t>del </a:t>
            </a:r>
            <a:r>
              <a:rPr sz="2000" b="1" spc="65" dirty="0">
                <a:cs typeface="Tahoma"/>
              </a:rPr>
              <a:t>Programa</a:t>
            </a:r>
            <a:r>
              <a:rPr sz="2000" b="1" spc="-30" dirty="0">
                <a:cs typeface="Tahoma"/>
              </a:rPr>
              <a:t> </a:t>
            </a:r>
            <a:r>
              <a:rPr sz="2000" b="1" spc="75" dirty="0">
                <a:cs typeface="Tahoma"/>
              </a:rPr>
              <a:t>de</a:t>
            </a:r>
            <a:r>
              <a:rPr sz="2000" b="1" spc="-5" dirty="0">
                <a:cs typeface="Tahoma"/>
              </a:rPr>
              <a:t> </a:t>
            </a:r>
            <a:r>
              <a:rPr sz="2000" b="1" spc="50" dirty="0">
                <a:cs typeface="Tahoma"/>
              </a:rPr>
              <a:t>Becas </a:t>
            </a:r>
            <a:r>
              <a:rPr sz="2000" b="1" spc="55" dirty="0">
                <a:cs typeface="Tahoma"/>
              </a:rPr>
              <a:t>del</a:t>
            </a:r>
            <a:r>
              <a:rPr sz="2000" b="1" spc="-20" dirty="0">
                <a:cs typeface="Tahoma"/>
              </a:rPr>
              <a:t> </a:t>
            </a:r>
            <a:r>
              <a:rPr sz="2000" b="1" spc="40" dirty="0">
                <a:cs typeface="Tahoma"/>
              </a:rPr>
              <a:t>CSAEGRO.</a:t>
            </a:r>
            <a:endParaRPr sz="2000" dirty="0">
              <a:cs typeface="Tahoma"/>
            </a:endParaRPr>
          </a:p>
        </p:txBody>
      </p:sp>
      <p:grpSp>
        <p:nvGrpSpPr>
          <p:cNvPr id="11" name="object 11">
            <a:extLst>
              <a:ext uri="{FF2B5EF4-FFF2-40B4-BE49-F238E27FC236}">
                <a16:creationId xmlns:a16="http://schemas.microsoft.com/office/drawing/2014/main" id="{886FC0BF-1B93-4492-BEB3-0039123BC586}"/>
              </a:ext>
            </a:extLst>
          </p:cNvPr>
          <p:cNvGrpSpPr/>
          <p:nvPr/>
        </p:nvGrpSpPr>
        <p:grpSpPr>
          <a:xfrm>
            <a:off x="3596511" y="1855316"/>
            <a:ext cx="5012690" cy="2052955"/>
            <a:chOff x="3596640" y="1711451"/>
            <a:chExt cx="5012690" cy="2052955"/>
          </a:xfrm>
        </p:grpSpPr>
        <p:pic>
          <p:nvPicPr>
            <p:cNvPr id="12" name="object 12">
              <a:extLst>
                <a:ext uri="{FF2B5EF4-FFF2-40B4-BE49-F238E27FC236}">
                  <a16:creationId xmlns:a16="http://schemas.microsoft.com/office/drawing/2014/main" id="{8BB030FA-A975-4643-AAB9-5067206BD23D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96640" y="1711451"/>
              <a:ext cx="5012436" cy="2052828"/>
            </a:xfrm>
            <a:prstGeom prst="rect">
              <a:avLst/>
            </a:prstGeom>
          </p:spPr>
        </p:pic>
        <p:pic>
          <p:nvPicPr>
            <p:cNvPr id="13" name="object 13">
              <a:extLst>
                <a:ext uri="{FF2B5EF4-FFF2-40B4-BE49-F238E27FC236}">
                  <a16:creationId xmlns:a16="http://schemas.microsoft.com/office/drawing/2014/main" id="{D6D50757-9077-4C23-8289-1A241A8D1E10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46932" y="1783079"/>
              <a:ext cx="4911852" cy="1965960"/>
            </a:xfrm>
            <a:prstGeom prst="rect">
              <a:avLst/>
            </a:prstGeom>
          </p:spPr>
        </p:pic>
        <p:sp>
          <p:nvSpPr>
            <p:cNvPr id="14" name="object 14">
              <a:extLst>
                <a:ext uri="{FF2B5EF4-FFF2-40B4-BE49-F238E27FC236}">
                  <a16:creationId xmlns:a16="http://schemas.microsoft.com/office/drawing/2014/main" id="{D4E031FE-2C7A-43A9-A5B5-408A7F9830C3}"/>
                </a:ext>
              </a:extLst>
            </p:cNvPr>
            <p:cNvSpPr/>
            <p:nvPr/>
          </p:nvSpPr>
          <p:spPr>
            <a:xfrm>
              <a:off x="3656076" y="1751075"/>
              <a:ext cx="4898390" cy="1940560"/>
            </a:xfrm>
            <a:custGeom>
              <a:avLst/>
              <a:gdLst/>
              <a:ahLst/>
              <a:cxnLst/>
              <a:rect l="l" t="t" r="r" b="b"/>
              <a:pathLst>
                <a:path w="4898390" h="1940560">
                  <a:moveTo>
                    <a:pt x="4574794" y="0"/>
                  </a:moveTo>
                  <a:lnTo>
                    <a:pt x="323341" y="0"/>
                  </a:lnTo>
                  <a:lnTo>
                    <a:pt x="275564" y="3506"/>
                  </a:lnTo>
                  <a:lnTo>
                    <a:pt x="229961" y="13691"/>
                  </a:lnTo>
                  <a:lnTo>
                    <a:pt x="187035" y="30054"/>
                  </a:lnTo>
                  <a:lnTo>
                    <a:pt x="147285" y="52096"/>
                  </a:lnTo>
                  <a:lnTo>
                    <a:pt x="111211" y="79315"/>
                  </a:lnTo>
                  <a:lnTo>
                    <a:pt x="79315" y="111211"/>
                  </a:lnTo>
                  <a:lnTo>
                    <a:pt x="52096" y="147285"/>
                  </a:lnTo>
                  <a:lnTo>
                    <a:pt x="30054" y="187035"/>
                  </a:lnTo>
                  <a:lnTo>
                    <a:pt x="13691" y="229961"/>
                  </a:lnTo>
                  <a:lnTo>
                    <a:pt x="3506" y="275564"/>
                  </a:lnTo>
                  <a:lnTo>
                    <a:pt x="0" y="323341"/>
                  </a:lnTo>
                  <a:lnTo>
                    <a:pt x="0" y="1616710"/>
                  </a:lnTo>
                  <a:lnTo>
                    <a:pt x="3506" y="1664487"/>
                  </a:lnTo>
                  <a:lnTo>
                    <a:pt x="13691" y="1710090"/>
                  </a:lnTo>
                  <a:lnTo>
                    <a:pt x="30054" y="1753016"/>
                  </a:lnTo>
                  <a:lnTo>
                    <a:pt x="52096" y="1792766"/>
                  </a:lnTo>
                  <a:lnTo>
                    <a:pt x="79315" y="1828840"/>
                  </a:lnTo>
                  <a:lnTo>
                    <a:pt x="111211" y="1860736"/>
                  </a:lnTo>
                  <a:lnTo>
                    <a:pt x="147285" y="1887955"/>
                  </a:lnTo>
                  <a:lnTo>
                    <a:pt x="187035" y="1909997"/>
                  </a:lnTo>
                  <a:lnTo>
                    <a:pt x="229961" y="1926360"/>
                  </a:lnTo>
                  <a:lnTo>
                    <a:pt x="275564" y="1936545"/>
                  </a:lnTo>
                  <a:lnTo>
                    <a:pt x="323341" y="1940052"/>
                  </a:lnTo>
                  <a:lnTo>
                    <a:pt x="4574794" y="1940052"/>
                  </a:lnTo>
                  <a:lnTo>
                    <a:pt x="4622571" y="1936545"/>
                  </a:lnTo>
                  <a:lnTo>
                    <a:pt x="4668174" y="1926360"/>
                  </a:lnTo>
                  <a:lnTo>
                    <a:pt x="4711100" y="1909997"/>
                  </a:lnTo>
                  <a:lnTo>
                    <a:pt x="4750850" y="1887955"/>
                  </a:lnTo>
                  <a:lnTo>
                    <a:pt x="4786924" y="1860736"/>
                  </a:lnTo>
                  <a:lnTo>
                    <a:pt x="4818820" y="1828840"/>
                  </a:lnTo>
                  <a:lnTo>
                    <a:pt x="4846039" y="1792766"/>
                  </a:lnTo>
                  <a:lnTo>
                    <a:pt x="4868081" y="1753016"/>
                  </a:lnTo>
                  <a:lnTo>
                    <a:pt x="4884444" y="1710090"/>
                  </a:lnTo>
                  <a:lnTo>
                    <a:pt x="4894629" y="1664487"/>
                  </a:lnTo>
                  <a:lnTo>
                    <a:pt x="4898135" y="1616710"/>
                  </a:lnTo>
                  <a:lnTo>
                    <a:pt x="4898135" y="323341"/>
                  </a:lnTo>
                  <a:lnTo>
                    <a:pt x="4894629" y="275564"/>
                  </a:lnTo>
                  <a:lnTo>
                    <a:pt x="4884444" y="229961"/>
                  </a:lnTo>
                  <a:lnTo>
                    <a:pt x="4868081" y="187035"/>
                  </a:lnTo>
                  <a:lnTo>
                    <a:pt x="4846039" y="147285"/>
                  </a:lnTo>
                  <a:lnTo>
                    <a:pt x="4818820" y="111211"/>
                  </a:lnTo>
                  <a:lnTo>
                    <a:pt x="4786924" y="79315"/>
                  </a:lnTo>
                  <a:lnTo>
                    <a:pt x="4750850" y="52096"/>
                  </a:lnTo>
                  <a:lnTo>
                    <a:pt x="4711100" y="30054"/>
                  </a:lnTo>
                  <a:lnTo>
                    <a:pt x="4668174" y="13691"/>
                  </a:lnTo>
                  <a:lnTo>
                    <a:pt x="4622571" y="3506"/>
                  </a:lnTo>
                  <a:lnTo>
                    <a:pt x="4574794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</p:grpSp>
      <p:sp>
        <p:nvSpPr>
          <p:cNvPr id="15" name="object 15">
            <a:extLst>
              <a:ext uri="{FF2B5EF4-FFF2-40B4-BE49-F238E27FC236}">
                <a16:creationId xmlns:a16="http://schemas.microsoft.com/office/drawing/2014/main" id="{7156EBCD-4AE7-4C8C-A123-08571F74C330}"/>
              </a:ext>
            </a:extLst>
          </p:cNvPr>
          <p:cNvSpPr txBox="1"/>
          <p:nvPr/>
        </p:nvSpPr>
        <p:spPr>
          <a:xfrm>
            <a:off x="3820794" y="1952053"/>
            <a:ext cx="4550410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cs typeface="Tahoma"/>
              </a:rPr>
              <a:t>El</a:t>
            </a:r>
            <a:r>
              <a:rPr sz="2000" b="1" spc="-10" dirty="0">
                <a:cs typeface="Tahoma"/>
              </a:rPr>
              <a:t>  </a:t>
            </a:r>
            <a:r>
              <a:rPr sz="2000" b="1" dirty="0">
                <a:cs typeface="Tahoma"/>
              </a:rPr>
              <a:t>ejercicio</a:t>
            </a:r>
            <a:r>
              <a:rPr sz="2000" b="1" spc="-10" dirty="0">
                <a:cs typeface="Tahoma"/>
              </a:rPr>
              <a:t>  </a:t>
            </a:r>
            <a:r>
              <a:rPr sz="2000" b="1" spc="75" dirty="0">
                <a:cs typeface="Tahoma"/>
              </a:rPr>
              <a:t>de</a:t>
            </a:r>
            <a:r>
              <a:rPr sz="2000" b="1" spc="-5" dirty="0">
                <a:cs typeface="Tahoma"/>
              </a:rPr>
              <a:t>  </a:t>
            </a:r>
            <a:r>
              <a:rPr sz="2000" b="1" dirty="0">
                <a:cs typeface="Tahoma"/>
              </a:rPr>
              <a:t>los</a:t>
            </a:r>
            <a:r>
              <a:rPr sz="2000" b="1" spc="-10" dirty="0">
                <a:cs typeface="Tahoma"/>
              </a:rPr>
              <a:t>  </a:t>
            </a:r>
            <a:r>
              <a:rPr sz="2000" b="1" spc="45" dirty="0">
                <a:cs typeface="Tahoma"/>
              </a:rPr>
              <a:t>recursos</a:t>
            </a:r>
            <a:r>
              <a:rPr sz="2000" b="1" spc="-5" dirty="0">
                <a:cs typeface="Tahoma"/>
              </a:rPr>
              <a:t>  </a:t>
            </a:r>
            <a:r>
              <a:rPr sz="2000" b="1" spc="45" dirty="0">
                <a:cs typeface="Tahoma"/>
              </a:rPr>
              <a:t>públicos </a:t>
            </a:r>
            <a:r>
              <a:rPr sz="2000" b="1" dirty="0">
                <a:cs typeface="Tahoma"/>
              </a:rPr>
              <a:t>para</a:t>
            </a:r>
            <a:r>
              <a:rPr sz="2000" b="1" spc="400" dirty="0">
                <a:cs typeface="Tahoma"/>
              </a:rPr>
              <a:t>  </a:t>
            </a:r>
            <a:r>
              <a:rPr sz="2000" b="1" dirty="0">
                <a:cs typeface="Tahoma"/>
              </a:rPr>
              <a:t>el</a:t>
            </a:r>
            <a:r>
              <a:rPr sz="2000" b="1" spc="390" dirty="0">
                <a:cs typeface="Tahoma"/>
              </a:rPr>
              <a:t>  </a:t>
            </a:r>
            <a:r>
              <a:rPr sz="2000" b="1" spc="65" dirty="0">
                <a:cs typeface="Tahoma"/>
              </a:rPr>
              <a:t>Programa</a:t>
            </a:r>
            <a:r>
              <a:rPr sz="2000" b="1" spc="400" dirty="0">
                <a:cs typeface="Tahoma"/>
              </a:rPr>
              <a:t>  </a:t>
            </a:r>
            <a:r>
              <a:rPr sz="2000" b="1" spc="75" dirty="0">
                <a:cs typeface="Tahoma"/>
              </a:rPr>
              <a:t>de</a:t>
            </a:r>
            <a:r>
              <a:rPr sz="2000" b="1" spc="395" dirty="0">
                <a:cs typeface="Tahoma"/>
              </a:rPr>
              <a:t>  </a:t>
            </a:r>
            <a:r>
              <a:rPr sz="2000" b="1" spc="70" dirty="0">
                <a:cs typeface="Tahoma"/>
              </a:rPr>
              <a:t>Becas</a:t>
            </a:r>
            <a:r>
              <a:rPr sz="2000" b="1" spc="395" dirty="0">
                <a:cs typeface="Tahoma"/>
              </a:rPr>
              <a:t>  </a:t>
            </a:r>
            <a:r>
              <a:rPr sz="2000" b="1" spc="-25" dirty="0">
                <a:cs typeface="Tahoma"/>
              </a:rPr>
              <a:t>sea </a:t>
            </a:r>
            <a:r>
              <a:rPr sz="2000" b="1" dirty="0">
                <a:cs typeface="Tahoma"/>
              </a:rPr>
              <a:t>oportuno,</a:t>
            </a:r>
            <a:r>
              <a:rPr sz="2000" b="1" spc="20" dirty="0">
                <a:cs typeface="Tahoma"/>
              </a:rPr>
              <a:t>  </a:t>
            </a:r>
            <a:r>
              <a:rPr sz="2000" b="1" dirty="0">
                <a:cs typeface="Tahoma"/>
              </a:rPr>
              <a:t>transparente</a:t>
            </a:r>
            <a:r>
              <a:rPr sz="2000" b="1" spc="25" dirty="0">
                <a:cs typeface="Tahoma"/>
              </a:rPr>
              <a:t>  </a:t>
            </a:r>
            <a:r>
              <a:rPr sz="2000" b="1" dirty="0">
                <a:cs typeface="Tahoma"/>
              </a:rPr>
              <a:t>y</a:t>
            </a:r>
            <a:r>
              <a:rPr sz="2000" b="1" spc="25" dirty="0">
                <a:cs typeface="Tahoma"/>
              </a:rPr>
              <a:t>  </a:t>
            </a:r>
            <a:r>
              <a:rPr sz="2000" b="1" spc="85" dirty="0">
                <a:cs typeface="Tahoma"/>
              </a:rPr>
              <a:t>con</a:t>
            </a:r>
            <a:r>
              <a:rPr sz="2000" b="1" spc="30" dirty="0">
                <a:cs typeface="Tahoma"/>
              </a:rPr>
              <a:t>  </a:t>
            </a:r>
            <a:r>
              <a:rPr sz="2000" b="1" spc="50" dirty="0">
                <a:cs typeface="Tahoma"/>
              </a:rPr>
              <a:t>apego </a:t>
            </a:r>
            <a:r>
              <a:rPr sz="2000" b="1" dirty="0">
                <a:cs typeface="Tahoma"/>
              </a:rPr>
              <a:t>a</a:t>
            </a:r>
            <a:r>
              <a:rPr sz="2000" b="1" spc="395" dirty="0">
                <a:cs typeface="Tahoma"/>
              </a:rPr>
              <a:t> </a:t>
            </a:r>
            <a:r>
              <a:rPr sz="2000" b="1" dirty="0">
                <a:cs typeface="Tahoma"/>
              </a:rPr>
              <a:t>lo</a:t>
            </a:r>
            <a:r>
              <a:rPr sz="2000" b="1" spc="405" dirty="0">
                <a:cs typeface="Tahoma"/>
              </a:rPr>
              <a:t> </a:t>
            </a:r>
            <a:r>
              <a:rPr sz="2000" b="1" spc="50" dirty="0">
                <a:cs typeface="Tahoma"/>
              </a:rPr>
              <a:t>establecido</a:t>
            </a:r>
            <a:r>
              <a:rPr sz="2000" b="1" spc="390" dirty="0">
                <a:cs typeface="Tahoma"/>
              </a:rPr>
              <a:t> </a:t>
            </a:r>
            <a:r>
              <a:rPr sz="2000" b="1" spc="80" dirty="0">
                <a:cs typeface="Tahoma"/>
              </a:rPr>
              <a:t>en</a:t>
            </a:r>
            <a:r>
              <a:rPr sz="2000" b="1" spc="409" dirty="0">
                <a:cs typeface="Tahoma"/>
              </a:rPr>
              <a:t> </a:t>
            </a:r>
            <a:r>
              <a:rPr sz="2000" b="1" dirty="0">
                <a:cs typeface="Tahoma"/>
              </a:rPr>
              <a:t>los</a:t>
            </a:r>
            <a:r>
              <a:rPr sz="2000" b="1" spc="405" dirty="0">
                <a:cs typeface="Tahoma"/>
              </a:rPr>
              <a:t> </a:t>
            </a:r>
            <a:r>
              <a:rPr sz="2000" b="1" spc="45" dirty="0">
                <a:cs typeface="Tahoma"/>
              </a:rPr>
              <a:t>lineamientos </a:t>
            </a:r>
            <a:r>
              <a:rPr sz="2000" b="1" spc="75" dirty="0">
                <a:cs typeface="Tahoma"/>
              </a:rPr>
              <a:t>de</a:t>
            </a:r>
            <a:r>
              <a:rPr sz="2000" b="1" spc="345" dirty="0">
                <a:cs typeface="Tahoma"/>
              </a:rPr>
              <a:t> </a:t>
            </a:r>
            <a:r>
              <a:rPr sz="2000" b="1" spc="50" dirty="0">
                <a:cs typeface="Tahoma"/>
              </a:rPr>
              <a:t>operación</a:t>
            </a:r>
            <a:r>
              <a:rPr sz="2000" b="1" spc="345" dirty="0">
                <a:cs typeface="Tahoma"/>
              </a:rPr>
              <a:t> </a:t>
            </a:r>
            <a:r>
              <a:rPr sz="2000" b="1" spc="50" dirty="0">
                <a:cs typeface="Tahoma"/>
              </a:rPr>
              <a:t>del</a:t>
            </a:r>
            <a:r>
              <a:rPr sz="2000" b="1" spc="340" dirty="0">
                <a:cs typeface="Tahoma"/>
              </a:rPr>
              <a:t> </a:t>
            </a:r>
            <a:r>
              <a:rPr sz="2000" b="1" spc="65" dirty="0">
                <a:cs typeface="Tahoma"/>
              </a:rPr>
              <a:t>Programa</a:t>
            </a:r>
            <a:r>
              <a:rPr sz="2000" b="1" spc="340" dirty="0">
                <a:cs typeface="Tahoma"/>
              </a:rPr>
              <a:t> </a:t>
            </a:r>
            <a:r>
              <a:rPr sz="2000" b="1" dirty="0">
                <a:cs typeface="Tahoma"/>
              </a:rPr>
              <a:t>y,</a:t>
            </a:r>
            <a:r>
              <a:rPr sz="2000" b="1" spc="335" dirty="0">
                <a:cs typeface="Tahoma"/>
              </a:rPr>
              <a:t> </a:t>
            </a:r>
            <a:r>
              <a:rPr sz="2000" b="1" spc="65" dirty="0">
                <a:cs typeface="Tahoma"/>
              </a:rPr>
              <a:t>en</a:t>
            </a:r>
            <a:r>
              <a:rPr sz="2000" b="1" spc="355" dirty="0">
                <a:cs typeface="Tahoma"/>
              </a:rPr>
              <a:t> </a:t>
            </a:r>
            <a:r>
              <a:rPr sz="2000" b="1" spc="25" dirty="0">
                <a:cs typeface="Tahoma"/>
              </a:rPr>
              <a:t>su </a:t>
            </a:r>
            <a:r>
              <a:rPr sz="2000" b="1" dirty="0">
                <a:cs typeface="Tahoma"/>
              </a:rPr>
              <a:t>caso,</a:t>
            </a:r>
            <a:r>
              <a:rPr sz="2000" b="1" spc="30" dirty="0">
                <a:cs typeface="Tahoma"/>
              </a:rPr>
              <a:t> </a:t>
            </a:r>
            <a:r>
              <a:rPr sz="2000" b="1" spc="65" dirty="0">
                <a:cs typeface="Tahoma"/>
              </a:rPr>
              <a:t>en</a:t>
            </a:r>
            <a:r>
              <a:rPr sz="2000" b="1" spc="35" dirty="0">
                <a:cs typeface="Tahoma"/>
              </a:rPr>
              <a:t> </a:t>
            </a:r>
            <a:r>
              <a:rPr sz="2000" b="1" dirty="0">
                <a:cs typeface="Tahoma"/>
              </a:rPr>
              <a:t>la</a:t>
            </a:r>
            <a:r>
              <a:rPr sz="2000" b="1" spc="35" dirty="0">
                <a:cs typeface="Tahoma"/>
              </a:rPr>
              <a:t> </a:t>
            </a:r>
            <a:r>
              <a:rPr sz="2000" b="1" spc="50" dirty="0">
                <a:cs typeface="Tahoma"/>
              </a:rPr>
              <a:t>normatividad </a:t>
            </a:r>
            <a:r>
              <a:rPr sz="2000" b="1" spc="-10" dirty="0">
                <a:cs typeface="Tahoma"/>
              </a:rPr>
              <a:t>aplicable.</a:t>
            </a:r>
            <a:endParaRPr sz="2000" dirty="0">
              <a:cs typeface="Tahoma"/>
            </a:endParaRPr>
          </a:p>
        </p:txBody>
      </p:sp>
      <p:grpSp>
        <p:nvGrpSpPr>
          <p:cNvPr id="16" name="object 16">
            <a:extLst>
              <a:ext uri="{FF2B5EF4-FFF2-40B4-BE49-F238E27FC236}">
                <a16:creationId xmlns:a16="http://schemas.microsoft.com/office/drawing/2014/main" id="{AF5CC79B-9080-48BA-A995-D2E640D9BA26}"/>
              </a:ext>
            </a:extLst>
          </p:cNvPr>
          <p:cNvGrpSpPr/>
          <p:nvPr/>
        </p:nvGrpSpPr>
        <p:grpSpPr>
          <a:xfrm>
            <a:off x="8708135" y="1757527"/>
            <a:ext cx="2836545" cy="2139854"/>
            <a:chOff x="8708135" y="1560575"/>
            <a:chExt cx="2836545" cy="2359660"/>
          </a:xfrm>
        </p:grpSpPr>
        <p:pic>
          <p:nvPicPr>
            <p:cNvPr id="17" name="object 17">
              <a:extLst>
                <a:ext uri="{FF2B5EF4-FFF2-40B4-BE49-F238E27FC236}">
                  <a16:creationId xmlns:a16="http://schemas.microsoft.com/office/drawing/2014/main" id="{3990404A-B03F-4D08-AAB1-4AFE40642A4E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708135" y="1560575"/>
              <a:ext cx="2836164" cy="2359152"/>
            </a:xfrm>
            <a:prstGeom prst="rect">
              <a:avLst/>
            </a:prstGeom>
          </p:spPr>
        </p:pic>
        <p:pic>
          <p:nvPicPr>
            <p:cNvPr id="18" name="object 18">
              <a:extLst>
                <a:ext uri="{FF2B5EF4-FFF2-40B4-BE49-F238E27FC236}">
                  <a16:creationId xmlns:a16="http://schemas.microsoft.com/office/drawing/2014/main" id="{270E61FA-65FC-4ABB-9D03-787300396223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945879" y="1645919"/>
              <a:ext cx="2421635" cy="2240279"/>
            </a:xfrm>
            <a:prstGeom prst="rect">
              <a:avLst/>
            </a:prstGeom>
          </p:spPr>
        </p:pic>
        <p:sp>
          <p:nvSpPr>
            <p:cNvPr id="19" name="object 19">
              <a:extLst>
                <a:ext uri="{FF2B5EF4-FFF2-40B4-BE49-F238E27FC236}">
                  <a16:creationId xmlns:a16="http://schemas.microsoft.com/office/drawing/2014/main" id="{003FC387-171D-45CA-8AE3-FCE9A36476AB}"/>
                </a:ext>
              </a:extLst>
            </p:cNvPr>
            <p:cNvSpPr/>
            <p:nvPr/>
          </p:nvSpPr>
          <p:spPr>
            <a:xfrm>
              <a:off x="8767571" y="1600199"/>
              <a:ext cx="2722245" cy="2246630"/>
            </a:xfrm>
            <a:custGeom>
              <a:avLst/>
              <a:gdLst/>
              <a:ahLst/>
              <a:cxnLst/>
              <a:rect l="l" t="t" r="r" b="b"/>
              <a:pathLst>
                <a:path w="2722245" h="2246629">
                  <a:moveTo>
                    <a:pt x="2347468" y="0"/>
                  </a:moveTo>
                  <a:lnTo>
                    <a:pt x="374396" y="0"/>
                  </a:lnTo>
                  <a:lnTo>
                    <a:pt x="327435" y="2917"/>
                  </a:lnTo>
                  <a:lnTo>
                    <a:pt x="282215" y="11435"/>
                  </a:lnTo>
                  <a:lnTo>
                    <a:pt x="239086" y="25203"/>
                  </a:lnTo>
                  <a:lnTo>
                    <a:pt x="198398" y="43869"/>
                  </a:lnTo>
                  <a:lnTo>
                    <a:pt x="160503" y="67083"/>
                  </a:lnTo>
                  <a:lnTo>
                    <a:pt x="125751" y="94494"/>
                  </a:lnTo>
                  <a:lnTo>
                    <a:pt x="94494" y="125751"/>
                  </a:lnTo>
                  <a:lnTo>
                    <a:pt x="67083" y="160503"/>
                  </a:lnTo>
                  <a:lnTo>
                    <a:pt x="43869" y="198398"/>
                  </a:lnTo>
                  <a:lnTo>
                    <a:pt x="25203" y="239086"/>
                  </a:lnTo>
                  <a:lnTo>
                    <a:pt x="11435" y="282215"/>
                  </a:lnTo>
                  <a:lnTo>
                    <a:pt x="2917" y="327435"/>
                  </a:lnTo>
                  <a:lnTo>
                    <a:pt x="0" y="374396"/>
                  </a:lnTo>
                  <a:lnTo>
                    <a:pt x="0" y="1871979"/>
                  </a:lnTo>
                  <a:lnTo>
                    <a:pt x="2917" y="1918940"/>
                  </a:lnTo>
                  <a:lnTo>
                    <a:pt x="11435" y="1964160"/>
                  </a:lnTo>
                  <a:lnTo>
                    <a:pt x="25203" y="2007289"/>
                  </a:lnTo>
                  <a:lnTo>
                    <a:pt x="43869" y="2047977"/>
                  </a:lnTo>
                  <a:lnTo>
                    <a:pt x="67083" y="2085872"/>
                  </a:lnTo>
                  <a:lnTo>
                    <a:pt x="94494" y="2120624"/>
                  </a:lnTo>
                  <a:lnTo>
                    <a:pt x="125751" y="2151881"/>
                  </a:lnTo>
                  <a:lnTo>
                    <a:pt x="160503" y="2179292"/>
                  </a:lnTo>
                  <a:lnTo>
                    <a:pt x="198398" y="2202506"/>
                  </a:lnTo>
                  <a:lnTo>
                    <a:pt x="239086" y="2221172"/>
                  </a:lnTo>
                  <a:lnTo>
                    <a:pt x="282215" y="2234940"/>
                  </a:lnTo>
                  <a:lnTo>
                    <a:pt x="327435" y="2243458"/>
                  </a:lnTo>
                  <a:lnTo>
                    <a:pt x="374396" y="2246376"/>
                  </a:lnTo>
                  <a:lnTo>
                    <a:pt x="2347468" y="2246376"/>
                  </a:lnTo>
                  <a:lnTo>
                    <a:pt x="2394428" y="2243458"/>
                  </a:lnTo>
                  <a:lnTo>
                    <a:pt x="2439648" y="2234940"/>
                  </a:lnTo>
                  <a:lnTo>
                    <a:pt x="2482777" y="2221172"/>
                  </a:lnTo>
                  <a:lnTo>
                    <a:pt x="2523465" y="2202506"/>
                  </a:lnTo>
                  <a:lnTo>
                    <a:pt x="2561360" y="2179292"/>
                  </a:lnTo>
                  <a:lnTo>
                    <a:pt x="2596112" y="2151881"/>
                  </a:lnTo>
                  <a:lnTo>
                    <a:pt x="2627369" y="2120624"/>
                  </a:lnTo>
                  <a:lnTo>
                    <a:pt x="2654780" y="2085872"/>
                  </a:lnTo>
                  <a:lnTo>
                    <a:pt x="2677994" y="2047977"/>
                  </a:lnTo>
                  <a:lnTo>
                    <a:pt x="2696660" y="2007289"/>
                  </a:lnTo>
                  <a:lnTo>
                    <a:pt x="2710428" y="1964160"/>
                  </a:lnTo>
                  <a:lnTo>
                    <a:pt x="2718946" y="1918940"/>
                  </a:lnTo>
                  <a:lnTo>
                    <a:pt x="2721863" y="1871979"/>
                  </a:lnTo>
                  <a:lnTo>
                    <a:pt x="2721863" y="374396"/>
                  </a:lnTo>
                  <a:lnTo>
                    <a:pt x="2718946" y="327435"/>
                  </a:lnTo>
                  <a:lnTo>
                    <a:pt x="2710428" y="282215"/>
                  </a:lnTo>
                  <a:lnTo>
                    <a:pt x="2696660" y="239086"/>
                  </a:lnTo>
                  <a:lnTo>
                    <a:pt x="2677994" y="198398"/>
                  </a:lnTo>
                  <a:lnTo>
                    <a:pt x="2654780" y="160503"/>
                  </a:lnTo>
                  <a:lnTo>
                    <a:pt x="2627369" y="125751"/>
                  </a:lnTo>
                  <a:lnTo>
                    <a:pt x="2596112" y="94494"/>
                  </a:lnTo>
                  <a:lnTo>
                    <a:pt x="2561360" y="67083"/>
                  </a:lnTo>
                  <a:lnTo>
                    <a:pt x="2523465" y="43869"/>
                  </a:lnTo>
                  <a:lnTo>
                    <a:pt x="2482777" y="25203"/>
                  </a:lnTo>
                  <a:lnTo>
                    <a:pt x="2439648" y="11435"/>
                  </a:lnTo>
                  <a:lnTo>
                    <a:pt x="2394428" y="2917"/>
                  </a:lnTo>
                  <a:lnTo>
                    <a:pt x="2347468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</p:grpSp>
      <p:sp>
        <p:nvSpPr>
          <p:cNvPr id="20" name="object 20">
            <a:extLst>
              <a:ext uri="{FF2B5EF4-FFF2-40B4-BE49-F238E27FC236}">
                <a16:creationId xmlns:a16="http://schemas.microsoft.com/office/drawing/2014/main" id="{64BEA4C4-AACC-4BA8-A22E-2BABD65D3ACD}"/>
              </a:ext>
            </a:extLst>
          </p:cNvPr>
          <p:cNvSpPr txBox="1"/>
          <p:nvPr/>
        </p:nvSpPr>
        <p:spPr>
          <a:xfrm>
            <a:off x="8783828" y="1945501"/>
            <a:ext cx="2599943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cs typeface="Tahoma"/>
              </a:rPr>
              <a:t>Las</a:t>
            </a:r>
            <a:r>
              <a:rPr sz="2000" b="1" spc="80" dirty="0">
                <a:cs typeface="Tahoma"/>
              </a:rPr>
              <a:t> </a:t>
            </a:r>
            <a:r>
              <a:rPr sz="2000" b="1" spc="35" dirty="0">
                <a:cs typeface="Tahoma"/>
              </a:rPr>
              <a:t>personas </a:t>
            </a:r>
            <a:r>
              <a:rPr sz="2000" b="1" spc="-10" dirty="0">
                <a:cs typeface="Tahoma"/>
              </a:rPr>
              <a:t>beneficiarias </a:t>
            </a:r>
            <a:r>
              <a:rPr sz="2000" b="1" spc="75" dirty="0">
                <a:cs typeface="Tahoma"/>
              </a:rPr>
              <a:t>cumplan</a:t>
            </a:r>
            <a:r>
              <a:rPr sz="2000" b="1" spc="-20" dirty="0">
                <a:cs typeface="Tahoma"/>
              </a:rPr>
              <a:t> </a:t>
            </a:r>
            <a:r>
              <a:rPr sz="2000" b="1" spc="85" dirty="0">
                <a:cs typeface="Tahoma"/>
              </a:rPr>
              <a:t>con</a:t>
            </a:r>
            <a:r>
              <a:rPr sz="2000" b="1" spc="5" dirty="0">
                <a:cs typeface="Tahoma"/>
              </a:rPr>
              <a:t> </a:t>
            </a:r>
            <a:r>
              <a:rPr sz="2000" b="1" spc="-25" dirty="0">
                <a:cs typeface="Tahoma"/>
              </a:rPr>
              <a:t>los </a:t>
            </a:r>
            <a:r>
              <a:rPr sz="2000" b="1" dirty="0">
                <a:cs typeface="Tahoma"/>
              </a:rPr>
              <a:t>requisitos</a:t>
            </a:r>
            <a:r>
              <a:rPr sz="2000" b="1" spc="335" dirty="0">
                <a:cs typeface="Tahoma"/>
              </a:rPr>
              <a:t> </a:t>
            </a:r>
            <a:r>
              <a:rPr sz="2000" b="1" spc="50" dirty="0">
                <a:cs typeface="Tahoma"/>
              </a:rPr>
              <a:t>de </a:t>
            </a:r>
            <a:r>
              <a:rPr sz="2000" b="1" spc="65" dirty="0">
                <a:cs typeface="Tahoma"/>
              </a:rPr>
              <a:t>acuerdo</a:t>
            </a:r>
            <a:r>
              <a:rPr sz="2000" b="1" spc="-10" dirty="0">
                <a:cs typeface="Tahoma"/>
              </a:rPr>
              <a:t> </a:t>
            </a:r>
            <a:r>
              <a:rPr sz="2000" b="1" dirty="0">
                <a:cs typeface="Tahoma"/>
              </a:rPr>
              <a:t>a </a:t>
            </a:r>
            <a:r>
              <a:rPr sz="2000" b="1" spc="-25" dirty="0">
                <a:cs typeface="Tahoma"/>
              </a:rPr>
              <a:t>la </a:t>
            </a:r>
            <a:r>
              <a:rPr sz="2000" b="1" spc="40" dirty="0">
                <a:cs typeface="Tahoma"/>
              </a:rPr>
              <a:t>normatividad </a:t>
            </a:r>
            <a:r>
              <a:rPr sz="2000" b="1" spc="-10" dirty="0">
                <a:cs typeface="Tahoma"/>
              </a:rPr>
              <a:t>aplicable.</a:t>
            </a:r>
            <a:endParaRPr sz="2000" dirty="0">
              <a:cs typeface="Tahoma"/>
            </a:endParaRPr>
          </a:p>
        </p:txBody>
      </p:sp>
      <p:grpSp>
        <p:nvGrpSpPr>
          <p:cNvPr id="21" name="object 21">
            <a:extLst>
              <a:ext uri="{FF2B5EF4-FFF2-40B4-BE49-F238E27FC236}">
                <a16:creationId xmlns:a16="http://schemas.microsoft.com/office/drawing/2014/main" id="{150084C7-0909-4BA5-845D-369627CA8AD8}"/>
              </a:ext>
            </a:extLst>
          </p:cNvPr>
          <p:cNvGrpSpPr/>
          <p:nvPr/>
        </p:nvGrpSpPr>
        <p:grpSpPr>
          <a:xfrm>
            <a:off x="373379" y="4052315"/>
            <a:ext cx="2642870" cy="2667000"/>
            <a:chOff x="373379" y="4052315"/>
            <a:chExt cx="2642870" cy="2667000"/>
          </a:xfrm>
        </p:grpSpPr>
        <p:pic>
          <p:nvPicPr>
            <p:cNvPr id="22" name="object 22">
              <a:extLst>
                <a:ext uri="{FF2B5EF4-FFF2-40B4-BE49-F238E27FC236}">
                  <a16:creationId xmlns:a16="http://schemas.microsoft.com/office/drawing/2014/main" id="{5D480584-3E4A-4AAD-A056-FE136FB47DED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3379" y="4052315"/>
              <a:ext cx="2642616" cy="2667000"/>
            </a:xfrm>
            <a:prstGeom prst="rect">
              <a:avLst/>
            </a:prstGeom>
          </p:spPr>
        </p:pic>
        <p:pic>
          <p:nvPicPr>
            <p:cNvPr id="23" name="object 23">
              <a:extLst>
                <a:ext uri="{FF2B5EF4-FFF2-40B4-BE49-F238E27FC236}">
                  <a16:creationId xmlns:a16="http://schemas.microsoft.com/office/drawing/2014/main" id="{23560C41-64C9-46D4-A5F4-F3EDF2294950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51687" y="4152912"/>
              <a:ext cx="2348484" cy="2514600"/>
            </a:xfrm>
            <a:prstGeom prst="rect">
              <a:avLst/>
            </a:prstGeom>
          </p:spPr>
        </p:pic>
        <p:sp>
          <p:nvSpPr>
            <p:cNvPr id="24" name="object 24">
              <a:extLst>
                <a:ext uri="{FF2B5EF4-FFF2-40B4-BE49-F238E27FC236}">
                  <a16:creationId xmlns:a16="http://schemas.microsoft.com/office/drawing/2014/main" id="{DC94AB96-D364-4549-8735-9408D375C99B}"/>
                </a:ext>
              </a:extLst>
            </p:cNvPr>
            <p:cNvSpPr/>
            <p:nvPr/>
          </p:nvSpPr>
          <p:spPr>
            <a:xfrm>
              <a:off x="432815" y="4091939"/>
              <a:ext cx="2528570" cy="2554605"/>
            </a:xfrm>
            <a:custGeom>
              <a:avLst/>
              <a:gdLst/>
              <a:ahLst/>
              <a:cxnLst/>
              <a:rect l="l" t="t" r="r" b="b"/>
              <a:pathLst>
                <a:path w="2528570" h="2554604">
                  <a:moveTo>
                    <a:pt x="2106929" y="0"/>
                  </a:moveTo>
                  <a:lnTo>
                    <a:pt x="421398" y="0"/>
                  </a:lnTo>
                  <a:lnTo>
                    <a:pt x="372253" y="2835"/>
                  </a:lnTo>
                  <a:lnTo>
                    <a:pt x="324773" y="11132"/>
                  </a:lnTo>
                  <a:lnTo>
                    <a:pt x="279275" y="24572"/>
                  </a:lnTo>
                  <a:lnTo>
                    <a:pt x="236074" y="42840"/>
                  </a:lnTo>
                  <a:lnTo>
                    <a:pt x="195488" y="65619"/>
                  </a:lnTo>
                  <a:lnTo>
                    <a:pt x="157831" y="92592"/>
                  </a:lnTo>
                  <a:lnTo>
                    <a:pt x="123421" y="123443"/>
                  </a:lnTo>
                  <a:lnTo>
                    <a:pt x="92574" y="157856"/>
                  </a:lnTo>
                  <a:lnTo>
                    <a:pt x="65604" y="195512"/>
                  </a:lnTo>
                  <a:lnTo>
                    <a:pt x="42830" y="236097"/>
                  </a:lnTo>
                  <a:lnTo>
                    <a:pt x="24566" y="279294"/>
                  </a:lnTo>
                  <a:lnTo>
                    <a:pt x="11129" y="324785"/>
                  </a:lnTo>
                  <a:lnTo>
                    <a:pt x="2834" y="372254"/>
                  </a:lnTo>
                  <a:lnTo>
                    <a:pt x="0" y="421386"/>
                  </a:lnTo>
                  <a:lnTo>
                    <a:pt x="0" y="2132825"/>
                  </a:lnTo>
                  <a:lnTo>
                    <a:pt x="2834" y="2181968"/>
                  </a:lnTo>
                  <a:lnTo>
                    <a:pt x="11129" y="2229446"/>
                  </a:lnTo>
                  <a:lnTo>
                    <a:pt x="24566" y="2274943"/>
                  </a:lnTo>
                  <a:lnTo>
                    <a:pt x="42830" y="2318143"/>
                  </a:lnTo>
                  <a:lnTo>
                    <a:pt x="65604" y="2358730"/>
                  </a:lnTo>
                  <a:lnTo>
                    <a:pt x="92574" y="2396386"/>
                  </a:lnTo>
                  <a:lnTo>
                    <a:pt x="123421" y="2430797"/>
                  </a:lnTo>
                  <a:lnTo>
                    <a:pt x="157831" y="2461645"/>
                  </a:lnTo>
                  <a:lnTo>
                    <a:pt x="195488" y="2488616"/>
                  </a:lnTo>
                  <a:lnTo>
                    <a:pt x="236074" y="2511391"/>
                  </a:lnTo>
                  <a:lnTo>
                    <a:pt x="279275" y="2529656"/>
                  </a:lnTo>
                  <a:lnTo>
                    <a:pt x="324773" y="2543094"/>
                  </a:lnTo>
                  <a:lnTo>
                    <a:pt x="372253" y="2551388"/>
                  </a:lnTo>
                  <a:lnTo>
                    <a:pt x="421398" y="2554224"/>
                  </a:lnTo>
                  <a:lnTo>
                    <a:pt x="2106929" y="2554224"/>
                  </a:lnTo>
                  <a:lnTo>
                    <a:pt x="2156061" y="2551388"/>
                  </a:lnTo>
                  <a:lnTo>
                    <a:pt x="2203530" y="2543094"/>
                  </a:lnTo>
                  <a:lnTo>
                    <a:pt x="2249021" y="2529656"/>
                  </a:lnTo>
                  <a:lnTo>
                    <a:pt x="2292218" y="2511391"/>
                  </a:lnTo>
                  <a:lnTo>
                    <a:pt x="2332803" y="2488616"/>
                  </a:lnTo>
                  <a:lnTo>
                    <a:pt x="2370459" y="2461645"/>
                  </a:lnTo>
                  <a:lnTo>
                    <a:pt x="2404872" y="2430797"/>
                  </a:lnTo>
                  <a:lnTo>
                    <a:pt x="2435723" y="2396386"/>
                  </a:lnTo>
                  <a:lnTo>
                    <a:pt x="2462696" y="2358730"/>
                  </a:lnTo>
                  <a:lnTo>
                    <a:pt x="2485475" y="2318143"/>
                  </a:lnTo>
                  <a:lnTo>
                    <a:pt x="2503743" y="2274943"/>
                  </a:lnTo>
                  <a:lnTo>
                    <a:pt x="2517183" y="2229446"/>
                  </a:lnTo>
                  <a:lnTo>
                    <a:pt x="2525480" y="2181968"/>
                  </a:lnTo>
                  <a:lnTo>
                    <a:pt x="2528316" y="2132825"/>
                  </a:lnTo>
                  <a:lnTo>
                    <a:pt x="2528316" y="421386"/>
                  </a:lnTo>
                  <a:lnTo>
                    <a:pt x="2525480" y="372254"/>
                  </a:lnTo>
                  <a:lnTo>
                    <a:pt x="2517183" y="324785"/>
                  </a:lnTo>
                  <a:lnTo>
                    <a:pt x="2503743" y="279294"/>
                  </a:lnTo>
                  <a:lnTo>
                    <a:pt x="2485475" y="236097"/>
                  </a:lnTo>
                  <a:lnTo>
                    <a:pt x="2462696" y="195512"/>
                  </a:lnTo>
                  <a:lnTo>
                    <a:pt x="2435723" y="157856"/>
                  </a:lnTo>
                  <a:lnTo>
                    <a:pt x="2404872" y="123443"/>
                  </a:lnTo>
                  <a:lnTo>
                    <a:pt x="2370459" y="92592"/>
                  </a:lnTo>
                  <a:lnTo>
                    <a:pt x="2332803" y="65619"/>
                  </a:lnTo>
                  <a:lnTo>
                    <a:pt x="2292218" y="42840"/>
                  </a:lnTo>
                  <a:lnTo>
                    <a:pt x="2249021" y="24572"/>
                  </a:lnTo>
                  <a:lnTo>
                    <a:pt x="2203530" y="11132"/>
                  </a:lnTo>
                  <a:lnTo>
                    <a:pt x="2156061" y="2835"/>
                  </a:lnTo>
                  <a:lnTo>
                    <a:pt x="2106929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</p:grpSp>
      <p:sp>
        <p:nvSpPr>
          <p:cNvPr id="25" name="object 25">
            <a:extLst>
              <a:ext uri="{FF2B5EF4-FFF2-40B4-BE49-F238E27FC236}">
                <a16:creationId xmlns:a16="http://schemas.microsoft.com/office/drawing/2014/main" id="{9BA2B798-C491-4292-8ECA-AF588BBD2A86}"/>
              </a:ext>
            </a:extLst>
          </p:cNvPr>
          <p:cNvSpPr txBox="1"/>
          <p:nvPr/>
        </p:nvSpPr>
        <p:spPr>
          <a:xfrm>
            <a:off x="735583" y="4238955"/>
            <a:ext cx="1921510" cy="24750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cs typeface="Tahoma"/>
              </a:rPr>
              <a:t>Exista </a:t>
            </a:r>
            <a:r>
              <a:rPr sz="2000" b="1" spc="65" dirty="0">
                <a:cs typeface="Tahoma"/>
              </a:rPr>
              <a:t>documentación </a:t>
            </a:r>
            <a:r>
              <a:rPr sz="2000" b="1" spc="45" dirty="0">
                <a:cs typeface="Tahoma"/>
              </a:rPr>
              <a:t>comprobatoria </a:t>
            </a:r>
            <a:r>
              <a:rPr sz="2000" b="1" spc="50" dirty="0">
                <a:cs typeface="Tahoma"/>
              </a:rPr>
              <a:t>del</a:t>
            </a:r>
            <a:r>
              <a:rPr sz="2000" b="1" spc="125" dirty="0">
                <a:cs typeface="Tahoma"/>
              </a:rPr>
              <a:t> </a:t>
            </a:r>
            <a:r>
              <a:rPr sz="2000" b="1" dirty="0">
                <a:cs typeface="Tahoma"/>
              </a:rPr>
              <a:t>ejercicio</a:t>
            </a:r>
            <a:r>
              <a:rPr sz="2000" b="1" spc="114" dirty="0">
                <a:cs typeface="Tahoma"/>
              </a:rPr>
              <a:t> </a:t>
            </a:r>
            <a:r>
              <a:rPr sz="2000" b="1" spc="50" dirty="0">
                <a:cs typeface="Tahoma"/>
              </a:rPr>
              <a:t>de </a:t>
            </a:r>
            <a:r>
              <a:rPr sz="2000" b="1" dirty="0">
                <a:cs typeface="Tahoma"/>
              </a:rPr>
              <a:t>los</a:t>
            </a:r>
            <a:r>
              <a:rPr sz="2000" b="1" spc="60" dirty="0">
                <a:cs typeface="Tahoma"/>
              </a:rPr>
              <a:t> </a:t>
            </a:r>
            <a:r>
              <a:rPr sz="2000" b="1" spc="-10" dirty="0">
                <a:cs typeface="Tahoma"/>
              </a:rPr>
              <a:t>recursos </a:t>
            </a:r>
            <a:r>
              <a:rPr sz="2000" b="1" spc="60" dirty="0">
                <a:cs typeface="Tahoma"/>
              </a:rPr>
              <a:t>públicos</a:t>
            </a:r>
            <a:r>
              <a:rPr sz="2000" b="1" spc="-50" dirty="0">
                <a:cs typeface="Tahoma"/>
              </a:rPr>
              <a:t> </a:t>
            </a:r>
            <a:r>
              <a:rPr sz="2000" b="1" dirty="0">
                <a:cs typeface="Tahoma"/>
              </a:rPr>
              <a:t>y</a:t>
            </a:r>
            <a:r>
              <a:rPr sz="2000" b="1" spc="5" dirty="0">
                <a:cs typeface="Tahoma"/>
              </a:rPr>
              <a:t> </a:t>
            </a:r>
            <a:r>
              <a:rPr sz="2000" b="1" spc="75" dirty="0">
                <a:cs typeface="Tahoma"/>
              </a:rPr>
              <a:t>de</a:t>
            </a:r>
            <a:r>
              <a:rPr sz="2000" b="1" dirty="0">
                <a:cs typeface="Tahoma"/>
              </a:rPr>
              <a:t> </a:t>
            </a:r>
            <a:r>
              <a:rPr sz="2000" b="1" spc="-25" dirty="0">
                <a:cs typeface="Tahoma"/>
              </a:rPr>
              <a:t>la </a:t>
            </a:r>
            <a:r>
              <a:rPr sz="2000" b="1" spc="50" dirty="0">
                <a:cs typeface="Tahoma"/>
              </a:rPr>
              <a:t>entrega</a:t>
            </a:r>
            <a:r>
              <a:rPr sz="2000" b="1" dirty="0">
                <a:cs typeface="Tahoma"/>
              </a:rPr>
              <a:t> </a:t>
            </a:r>
            <a:r>
              <a:rPr sz="2000" b="1" spc="75" dirty="0">
                <a:cs typeface="Tahoma"/>
              </a:rPr>
              <a:t>de</a:t>
            </a:r>
            <a:r>
              <a:rPr sz="2000" b="1" dirty="0">
                <a:cs typeface="Tahoma"/>
              </a:rPr>
              <a:t> </a:t>
            </a:r>
            <a:r>
              <a:rPr sz="2000" b="1" spc="-25" dirty="0">
                <a:cs typeface="Tahoma"/>
              </a:rPr>
              <a:t>la </a:t>
            </a:r>
            <a:r>
              <a:rPr sz="2000" b="1" spc="-10" dirty="0">
                <a:cs typeface="Tahoma"/>
              </a:rPr>
              <a:t>beca.</a:t>
            </a:r>
            <a:endParaRPr sz="2000">
              <a:cs typeface="Tahoma"/>
            </a:endParaRPr>
          </a:p>
        </p:txBody>
      </p:sp>
      <p:grpSp>
        <p:nvGrpSpPr>
          <p:cNvPr id="26" name="object 26">
            <a:extLst>
              <a:ext uri="{FF2B5EF4-FFF2-40B4-BE49-F238E27FC236}">
                <a16:creationId xmlns:a16="http://schemas.microsoft.com/office/drawing/2014/main" id="{0A7ACBF6-F0B4-48EF-A58E-0920BADCAFFB}"/>
              </a:ext>
            </a:extLst>
          </p:cNvPr>
          <p:cNvGrpSpPr/>
          <p:nvPr/>
        </p:nvGrpSpPr>
        <p:grpSpPr>
          <a:xfrm>
            <a:off x="3095244" y="4206252"/>
            <a:ext cx="3106420" cy="2359660"/>
            <a:chOff x="3095244" y="4206252"/>
            <a:chExt cx="3106420" cy="2359660"/>
          </a:xfrm>
        </p:grpSpPr>
        <p:pic>
          <p:nvPicPr>
            <p:cNvPr id="27" name="object 27">
              <a:extLst>
                <a:ext uri="{FF2B5EF4-FFF2-40B4-BE49-F238E27FC236}">
                  <a16:creationId xmlns:a16="http://schemas.microsoft.com/office/drawing/2014/main" id="{51574CFE-3383-4A57-8523-F0A171D2266A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095244" y="4206252"/>
              <a:ext cx="3105911" cy="2359152"/>
            </a:xfrm>
            <a:prstGeom prst="rect">
              <a:avLst/>
            </a:prstGeom>
          </p:spPr>
        </p:pic>
        <p:pic>
          <p:nvPicPr>
            <p:cNvPr id="28" name="object 28">
              <a:extLst>
                <a:ext uri="{FF2B5EF4-FFF2-40B4-BE49-F238E27FC236}">
                  <a16:creationId xmlns:a16="http://schemas.microsoft.com/office/drawing/2014/main" id="{DCA22DAA-57C1-4C0B-AF5E-6F8ED98C7DB2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220212" y="4293120"/>
              <a:ext cx="2919984" cy="1965960"/>
            </a:xfrm>
            <a:prstGeom prst="rect">
              <a:avLst/>
            </a:prstGeom>
          </p:spPr>
        </p:pic>
        <p:sp>
          <p:nvSpPr>
            <p:cNvPr id="29" name="object 29">
              <a:extLst>
                <a:ext uri="{FF2B5EF4-FFF2-40B4-BE49-F238E27FC236}">
                  <a16:creationId xmlns:a16="http://schemas.microsoft.com/office/drawing/2014/main" id="{6049DBE6-1AAB-4469-8DDA-EA57F16E50B3}"/>
                </a:ext>
              </a:extLst>
            </p:cNvPr>
            <p:cNvSpPr/>
            <p:nvPr/>
          </p:nvSpPr>
          <p:spPr>
            <a:xfrm>
              <a:off x="3154680" y="4245863"/>
              <a:ext cx="2992120" cy="2246630"/>
            </a:xfrm>
            <a:custGeom>
              <a:avLst/>
              <a:gdLst/>
              <a:ahLst/>
              <a:cxnLst/>
              <a:rect l="l" t="t" r="r" b="b"/>
              <a:pathLst>
                <a:path w="2992120" h="2246629">
                  <a:moveTo>
                    <a:pt x="2617216" y="0"/>
                  </a:moveTo>
                  <a:lnTo>
                    <a:pt x="374395" y="0"/>
                  </a:lnTo>
                  <a:lnTo>
                    <a:pt x="327435" y="2917"/>
                  </a:lnTo>
                  <a:lnTo>
                    <a:pt x="282215" y="11435"/>
                  </a:lnTo>
                  <a:lnTo>
                    <a:pt x="239086" y="25203"/>
                  </a:lnTo>
                  <a:lnTo>
                    <a:pt x="198398" y="43869"/>
                  </a:lnTo>
                  <a:lnTo>
                    <a:pt x="160503" y="67083"/>
                  </a:lnTo>
                  <a:lnTo>
                    <a:pt x="125751" y="94494"/>
                  </a:lnTo>
                  <a:lnTo>
                    <a:pt x="94494" y="125751"/>
                  </a:lnTo>
                  <a:lnTo>
                    <a:pt x="67083" y="160503"/>
                  </a:lnTo>
                  <a:lnTo>
                    <a:pt x="43869" y="198398"/>
                  </a:lnTo>
                  <a:lnTo>
                    <a:pt x="25203" y="239086"/>
                  </a:lnTo>
                  <a:lnTo>
                    <a:pt x="11435" y="282215"/>
                  </a:lnTo>
                  <a:lnTo>
                    <a:pt x="2917" y="327435"/>
                  </a:lnTo>
                  <a:lnTo>
                    <a:pt x="0" y="374396"/>
                  </a:lnTo>
                  <a:lnTo>
                    <a:pt x="0" y="1871967"/>
                  </a:lnTo>
                  <a:lnTo>
                    <a:pt x="2917" y="1918932"/>
                  </a:lnTo>
                  <a:lnTo>
                    <a:pt x="11435" y="1964156"/>
                  </a:lnTo>
                  <a:lnTo>
                    <a:pt x="25203" y="2007289"/>
                  </a:lnTo>
                  <a:lnTo>
                    <a:pt x="43869" y="2047979"/>
                  </a:lnTo>
                  <a:lnTo>
                    <a:pt x="67083" y="2085875"/>
                  </a:lnTo>
                  <a:lnTo>
                    <a:pt x="94494" y="2120627"/>
                  </a:lnTo>
                  <a:lnTo>
                    <a:pt x="125751" y="2151884"/>
                  </a:lnTo>
                  <a:lnTo>
                    <a:pt x="160503" y="2179294"/>
                  </a:lnTo>
                  <a:lnTo>
                    <a:pt x="198398" y="2202508"/>
                  </a:lnTo>
                  <a:lnTo>
                    <a:pt x="239086" y="2221174"/>
                  </a:lnTo>
                  <a:lnTo>
                    <a:pt x="282215" y="2234941"/>
                  </a:lnTo>
                  <a:lnTo>
                    <a:pt x="327435" y="2243458"/>
                  </a:lnTo>
                  <a:lnTo>
                    <a:pt x="374395" y="2246376"/>
                  </a:lnTo>
                  <a:lnTo>
                    <a:pt x="2617216" y="2246376"/>
                  </a:lnTo>
                  <a:lnTo>
                    <a:pt x="2664176" y="2243458"/>
                  </a:lnTo>
                  <a:lnTo>
                    <a:pt x="2709396" y="2234941"/>
                  </a:lnTo>
                  <a:lnTo>
                    <a:pt x="2752525" y="2221174"/>
                  </a:lnTo>
                  <a:lnTo>
                    <a:pt x="2793213" y="2202508"/>
                  </a:lnTo>
                  <a:lnTo>
                    <a:pt x="2831108" y="2179294"/>
                  </a:lnTo>
                  <a:lnTo>
                    <a:pt x="2865860" y="2151884"/>
                  </a:lnTo>
                  <a:lnTo>
                    <a:pt x="2897117" y="2120627"/>
                  </a:lnTo>
                  <a:lnTo>
                    <a:pt x="2924528" y="2085875"/>
                  </a:lnTo>
                  <a:lnTo>
                    <a:pt x="2947742" y="2047979"/>
                  </a:lnTo>
                  <a:lnTo>
                    <a:pt x="2966408" y="2007289"/>
                  </a:lnTo>
                  <a:lnTo>
                    <a:pt x="2980176" y="1964156"/>
                  </a:lnTo>
                  <a:lnTo>
                    <a:pt x="2988694" y="1918932"/>
                  </a:lnTo>
                  <a:lnTo>
                    <a:pt x="2991611" y="1871967"/>
                  </a:lnTo>
                  <a:lnTo>
                    <a:pt x="2991611" y="374396"/>
                  </a:lnTo>
                  <a:lnTo>
                    <a:pt x="2988694" y="327435"/>
                  </a:lnTo>
                  <a:lnTo>
                    <a:pt x="2980176" y="282215"/>
                  </a:lnTo>
                  <a:lnTo>
                    <a:pt x="2966408" y="239086"/>
                  </a:lnTo>
                  <a:lnTo>
                    <a:pt x="2947742" y="198398"/>
                  </a:lnTo>
                  <a:lnTo>
                    <a:pt x="2924528" y="160503"/>
                  </a:lnTo>
                  <a:lnTo>
                    <a:pt x="2897117" y="125751"/>
                  </a:lnTo>
                  <a:lnTo>
                    <a:pt x="2865860" y="94494"/>
                  </a:lnTo>
                  <a:lnTo>
                    <a:pt x="2831108" y="67083"/>
                  </a:lnTo>
                  <a:lnTo>
                    <a:pt x="2793213" y="43869"/>
                  </a:lnTo>
                  <a:lnTo>
                    <a:pt x="2752525" y="25203"/>
                  </a:lnTo>
                  <a:lnTo>
                    <a:pt x="2709396" y="11435"/>
                  </a:lnTo>
                  <a:lnTo>
                    <a:pt x="2664176" y="2917"/>
                  </a:lnTo>
                  <a:lnTo>
                    <a:pt x="2617216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</p:grpSp>
      <p:sp>
        <p:nvSpPr>
          <p:cNvPr id="30" name="object 30">
            <a:extLst>
              <a:ext uri="{FF2B5EF4-FFF2-40B4-BE49-F238E27FC236}">
                <a16:creationId xmlns:a16="http://schemas.microsoft.com/office/drawing/2014/main" id="{4D5826FC-A971-45C6-B6E8-203E3E1B664B}"/>
              </a:ext>
            </a:extLst>
          </p:cNvPr>
          <p:cNvSpPr txBox="1"/>
          <p:nvPr/>
        </p:nvSpPr>
        <p:spPr>
          <a:xfrm>
            <a:off x="3403853" y="4379467"/>
            <a:ext cx="2494280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cs typeface="Tahoma"/>
              </a:rPr>
              <a:t>La</a:t>
            </a:r>
            <a:r>
              <a:rPr sz="2000" b="1" spc="35" dirty="0">
                <a:cs typeface="Tahoma"/>
              </a:rPr>
              <a:t> </a:t>
            </a:r>
            <a:r>
              <a:rPr sz="2000" b="1" spc="70" dirty="0">
                <a:cs typeface="Tahoma"/>
              </a:rPr>
              <a:t>beca</a:t>
            </a:r>
            <a:r>
              <a:rPr sz="2000" b="1" spc="10" dirty="0">
                <a:cs typeface="Tahoma"/>
              </a:rPr>
              <a:t> </a:t>
            </a:r>
            <a:r>
              <a:rPr sz="2000" b="1" spc="75" dirty="0">
                <a:cs typeface="Tahoma"/>
              </a:rPr>
              <a:t>no</a:t>
            </a:r>
            <a:r>
              <a:rPr sz="2000" b="1" spc="30" dirty="0">
                <a:cs typeface="Tahoma"/>
              </a:rPr>
              <a:t> </a:t>
            </a:r>
            <a:r>
              <a:rPr sz="2000" b="1" dirty="0">
                <a:cs typeface="Tahoma"/>
              </a:rPr>
              <a:t>se</a:t>
            </a:r>
            <a:r>
              <a:rPr sz="2000" b="1" spc="15" dirty="0">
                <a:cs typeface="Tahoma"/>
              </a:rPr>
              <a:t> </a:t>
            </a:r>
            <a:r>
              <a:rPr sz="2000" b="1" spc="-10" dirty="0">
                <a:cs typeface="Tahoma"/>
              </a:rPr>
              <a:t>utilice </a:t>
            </a:r>
            <a:r>
              <a:rPr sz="2000" b="1" spc="85" dirty="0">
                <a:cs typeface="Tahoma"/>
              </a:rPr>
              <a:t>con</a:t>
            </a:r>
            <a:r>
              <a:rPr sz="2000" b="1" spc="75" dirty="0">
                <a:cs typeface="Tahoma"/>
              </a:rPr>
              <a:t> </a:t>
            </a:r>
            <a:r>
              <a:rPr sz="2000" b="1" dirty="0">
                <a:cs typeface="Tahoma"/>
              </a:rPr>
              <a:t>fines</a:t>
            </a:r>
            <a:r>
              <a:rPr sz="2000" b="1" spc="75" dirty="0">
                <a:cs typeface="Tahoma"/>
              </a:rPr>
              <a:t> </a:t>
            </a:r>
            <a:r>
              <a:rPr sz="2000" b="1" spc="-10" dirty="0">
                <a:cs typeface="Tahoma"/>
              </a:rPr>
              <a:t>políticos, </a:t>
            </a:r>
            <a:r>
              <a:rPr sz="2000" b="1" dirty="0">
                <a:cs typeface="Tahoma"/>
              </a:rPr>
              <a:t>electorales,</a:t>
            </a:r>
            <a:r>
              <a:rPr sz="2000" b="1" spc="125" dirty="0">
                <a:cs typeface="Tahoma"/>
              </a:rPr>
              <a:t> </a:t>
            </a:r>
            <a:r>
              <a:rPr sz="2000" b="1" spc="75" dirty="0">
                <a:cs typeface="Tahoma"/>
              </a:rPr>
              <a:t>de</a:t>
            </a:r>
            <a:r>
              <a:rPr sz="2000" b="1" spc="160" dirty="0">
                <a:cs typeface="Tahoma"/>
              </a:rPr>
              <a:t> </a:t>
            </a:r>
            <a:r>
              <a:rPr sz="2000" b="1" spc="-20" dirty="0">
                <a:cs typeface="Tahoma"/>
              </a:rPr>
              <a:t>lucro </a:t>
            </a:r>
            <a:r>
              <a:rPr sz="2000" b="1" spc="80" dirty="0">
                <a:cs typeface="Tahoma"/>
              </a:rPr>
              <a:t>u</a:t>
            </a:r>
            <a:r>
              <a:rPr sz="2000" b="1" spc="165" dirty="0">
                <a:cs typeface="Tahoma"/>
              </a:rPr>
              <a:t> </a:t>
            </a:r>
            <a:r>
              <a:rPr sz="2000" b="1" dirty="0">
                <a:cs typeface="Tahoma"/>
              </a:rPr>
              <a:t>otros</a:t>
            </a:r>
            <a:r>
              <a:rPr sz="2000" b="1" spc="165" dirty="0">
                <a:cs typeface="Tahoma"/>
              </a:rPr>
              <a:t> </a:t>
            </a:r>
            <a:r>
              <a:rPr sz="2000" b="1" dirty="0">
                <a:cs typeface="Tahoma"/>
              </a:rPr>
              <a:t>distintos</a:t>
            </a:r>
            <a:r>
              <a:rPr sz="2000" b="1" spc="165" dirty="0">
                <a:cs typeface="Tahoma"/>
              </a:rPr>
              <a:t> </a:t>
            </a:r>
            <a:r>
              <a:rPr sz="2000" b="1" spc="-25" dirty="0">
                <a:cs typeface="Tahoma"/>
              </a:rPr>
              <a:t>al </a:t>
            </a:r>
            <a:r>
              <a:rPr sz="2000" b="1" dirty="0">
                <a:cs typeface="Tahoma"/>
              </a:rPr>
              <a:t>objeto</a:t>
            </a:r>
            <a:r>
              <a:rPr sz="2000" b="1" spc="80" dirty="0">
                <a:cs typeface="Tahoma"/>
              </a:rPr>
              <a:t> </a:t>
            </a:r>
            <a:r>
              <a:rPr sz="2000" b="1" spc="55" dirty="0">
                <a:cs typeface="Tahoma"/>
              </a:rPr>
              <a:t>del</a:t>
            </a:r>
            <a:r>
              <a:rPr sz="2000" b="1" spc="85" dirty="0">
                <a:cs typeface="Tahoma"/>
              </a:rPr>
              <a:t> </a:t>
            </a:r>
            <a:r>
              <a:rPr sz="2000" b="1" spc="55" dirty="0">
                <a:cs typeface="Tahoma"/>
              </a:rPr>
              <a:t>Programa </a:t>
            </a:r>
            <a:r>
              <a:rPr sz="2000" b="1" spc="75" dirty="0">
                <a:cs typeface="Tahoma"/>
              </a:rPr>
              <a:t>de</a:t>
            </a:r>
            <a:r>
              <a:rPr sz="2000" b="1" spc="-10" dirty="0">
                <a:cs typeface="Tahoma"/>
              </a:rPr>
              <a:t> Becas.</a:t>
            </a:r>
            <a:endParaRPr sz="2000">
              <a:cs typeface="Tahoma"/>
            </a:endParaRPr>
          </a:p>
        </p:txBody>
      </p:sp>
      <p:grpSp>
        <p:nvGrpSpPr>
          <p:cNvPr id="31" name="object 31">
            <a:extLst>
              <a:ext uri="{FF2B5EF4-FFF2-40B4-BE49-F238E27FC236}">
                <a16:creationId xmlns:a16="http://schemas.microsoft.com/office/drawing/2014/main" id="{87A2760F-3BFB-42FE-994E-9F64FA5F39F8}"/>
              </a:ext>
            </a:extLst>
          </p:cNvPr>
          <p:cNvGrpSpPr/>
          <p:nvPr/>
        </p:nvGrpSpPr>
        <p:grpSpPr>
          <a:xfrm>
            <a:off x="6280403" y="4206252"/>
            <a:ext cx="2240280" cy="2359660"/>
            <a:chOff x="6280403" y="4206252"/>
            <a:chExt cx="2240280" cy="2359660"/>
          </a:xfrm>
        </p:grpSpPr>
        <p:pic>
          <p:nvPicPr>
            <p:cNvPr id="32" name="object 32">
              <a:extLst>
                <a:ext uri="{FF2B5EF4-FFF2-40B4-BE49-F238E27FC236}">
                  <a16:creationId xmlns:a16="http://schemas.microsoft.com/office/drawing/2014/main" id="{423D6DB0-4A0F-4084-B51F-65849F250819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280403" y="4206252"/>
              <a:ext cx="2240279" cy="2359152"/>
            </a:xfrm>
            <a:prstGeom prst="rect">
              <a:avLst/>
            </a:prstGeom>
          </p:spPr>
        </p:pic>
        <p:pic>
          <p:nvPicPr>
            <p:cNvPr id="33" name="object 33">
              <a:extLst>
                <a:ext uri="{FF2B5EF4-FFF2-40B4-BE49-F238E27FC236}">
                  <a16:creationId xmlns:a16="http://schemas.microsoft.com/office/drawing/2014/main" id="{3E9584B4-C84B-40C0-AE1D-2A6BA04C5EB6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361175" y="4287024"/>
              <a:ext cx="2139696" cy="1965960"/>
            </a:xfrm>
            <a:prstGeom prst="rect">
              <a:avLst/>
            </a:prstGeom>
          </p:spPr>
        </p:pic>
        <p:sp>
          <p:nvSpPr>
            <p:cNvPr id="34" name="object 34">
              <a:extLst>
                <a:ext uri="{FF2B5EF4-FFF2-40B4-BE49-F238E27FC236}">
                  <a16:creationId xmlns:a16="http://schemas.microsoft.com/office/drawing/2014/main" id="{C033DDA7-0FEA-461F-9783-BE6A0317AA3B}"/>
                </a:ext>
              </a:extLst>
            </p:cNvPr>
            <p:cNvSpPr/>
            <p:nvPr/>
          </p:nvSpPr>
          <p:spPr>
            <a:xfrm>
              <a:off x="6339839" y="4245863"/>
              <a:ext cx="2125980" cy="2246630"/>
            </a:xfrm>
            <a:custGeom>
              <a:avLst/>
              <a:gdLst/>
              <a:ahLst/>
              <a:cxnLst/>
              <a:rect l="l" t="t" r="r" b="b"/>
              <a:pathLst>
                <a:path w="2125979" h="2246629">
                  <a:moveTo>
                    <a:pt x="1771650" y="0"/>
                  </a:moveTo>
                  <a:lnTo>
                    <a:pt x="354330" y="0"/>
                  </a:lnTo>
                  <a:lnTo>
                    <a:pt x="306246" y="3234"/>
                  </a:lnTo>
                  <a:lnTo>
                    <a:pt x="260129" y="12655"/>
                  </a:lnTo>
                  <a:lnTo>
                    <a:pt x="216402" y="27842"/>
                  </a:lnTo>
                  <a:lnTo>
                    <a:pt x="175485" y="48372"/>
                  </a:lnTo>
                  <a:lnTo>
                    <a:pt x="137802" y="73824"/>
                  </a:lnTo>
                  <a:lnTo>
                    <a:pt x="103774" y="103774"/>
                  </a:lnTo>
                  <a:lnTo>
                    <a:pt x="73824" y="137802"/>
                  </a:lnTo>
                  <a:lnTo>
                    <a:pt x="48372" y="175485"/>
                  </a:lnTo>
                  <a:lnTo>
                    <a:pt x="27842" y="216402"/>
                  </a:lnTo>
                  <a:lnTo>
                    <a:pt x="12655" y="260129"/>
                  </a:lnTo>
                  <a:lnTo>
                    <a:pt x="3234" y="306246"/>
                  </a:lnTo>
                  <a:lnTo>
                    <a:pt x="0" y="354330"/>
                  </a:lnTo>
                  <a:lnTo>
                    <a:pt x="0" y="1892033"/>
                  </a:lnTo>
                  <a:lnTo>
                    <a:pt x="3234" y="1940114"/>
                  </a:lnTo>
                  <a:lnTo>
                    <a:pt x="12655" y="1986230"/>
                  </a:lnTo>
                  <a:lnTo>
                    <a:pt x="27842" y="2029957"/>
                  </a:lnTo>
                  <a:lnTo>
                    <a:pt x="48372" y="2070875"/>
                  </a:lnTo>
                  <a:lnTo>
                    <a:pt x="73824" y="2108559"/>
                  </a:lnTo>
                  <a:lnTo>
                    <a:pt x="103774" y="2142590"/>
                  </a:lnTo>
                  <a:lnTo>
                    <a:pt x="137802" y="2172543"/>
                  </a:lnTo>
                  <a:lnTo>
                    <a:pt x="175485" y="2197996"/>
                  </a:lnTo>
                  <a:lnTo>
                    <a:pt x="216402" y="2218529"/>
                  </a:lnTo>
                  <a:lnTo>
                    <a:pt x="260129" y="2233718"/>
                  </a:lnTo>
                  <a:lnTo>
                    <a:pt x="306246" y="2243141"/>
                  </a:lnTo>
                  <a:lnTo>
                    <a:pt x="354330" y="2246376"/>
                  </a:lnTo>
                  <a:lnTo>
                    <a:pt x="1771650" y="2246376"/>
                  </a:lnTo>
                  <a:lnTo>
                    <a:pt x="1819733" y="2243141"/>
                  </a:lnTo>
                  <a:lnTo>
                    <a:pt x="1865850" y="2233718"/>
                  </a:lnTo>
                  <a:lnTo>
                    <a:pt x="1909577" y="2218529"/>
                  </a:lnTo>
                  <a:lnTo>
                    <a:pt x="1950494" y="2197996"/>
                  </a:lnTo>
                  <a:lnTo>
                    <a:pt x="1988177" y="2172543"/>
                  </a:lnTo>
                  <a:lnTo>
                    <a:pt x="2022205" y="2142590"/>
                  </a:lnTo>
                  <a:lnTo>
                    <a:pt x="2052155" y="2108559"/>
                  </a:lnTo>
                  <a:lnTo>
                    <a:pt x="2077607" y="2070875"/>
                  </a:lnTo>
                  <a:lnTo>
                    <a:pt x="2098137" y="2029957"/>
                  </a:lnTo>
                  <a:lnTo>
                    <a:pt x="2113324" y="1986230"/>
                  </a:lnTo>
                  <a:lnTo>
                    <a:pt x="2122745" y="1940114"/>
                  </a:lnTo>
                  <a:lnTo>
                    <a:pt x="2125980" y="1892033"/>
                  </a:lnTo>
                  <a:lnTo>
                    <a:pt x="2125980" y="354330"/>
                  </a:lnTo>
                  <a:lnTo>
                    <a:pt x="2122745" y="306246"/>
                  </a:lnTo>
                  <a:lnTo>
                    <a:pt x="2113324" y="260129"/>
                  </a:lnTo>
                  <a:lnTo>
                    <a:pt x="2098137" y="216402"/>
                  </a:lnTo>
                  <a:lnTo>
                    <a:pt x="2077607" y="175485"/>
                  </a:lnTo>
                  <a:lnTo>
                    <a:pt x="2052155" y="137802"/>
                  </a:lnTo>
                  <a:lnTo>
                    <a:pt x="2022205" y="103774"/>
                  </a:lnTo>
                  <a:lnTo>
                    <a:pt x="1988177" y="73824"/>
                  </a:lnTo>
                  <a:lnTo>
                    <a:pt x="1950494" y="48372"/>
                  </a:lnTo>
                  <a:lnTo>
                    <a:pt x="1909577" y="27842"/>
                  </a:lnTo>
                  <a:lnTo>
                    <a:pt x="1865850" y="12655"/>
                  </a:lnTo>
                  <a:lnTo>
                    <a:pt x="1819733" y="3234"/>
                  </a:lnTo>
                  <a:lnTo>
                    <a:pt x="1771650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</p:grpSp>
      <p:sp>
        <p:nvSpPr>
          <p:cNvPr id="35" name="object 35">
            <a:extLst>
              <a:ext uri="{FF2B5EF4-FFF2-40B4-BE49-F238E27FC236}">
                <a16:creationId xmlns:a16="http://schemas.microsoft.com/office/drawing/2014/main" id="{C93BBE8E-E722-4303-9367-6F773C068F03}"/>
              </a:ext>
            </a:extLst>
          </p:cNvPr>
          <p:cNvSpPr txBox="1"/>
          <p:nvPr/>
        </p:nvSpPr>
        <p:spPr>
          <a:xfrm>
            <a:off x="6546595" y="4373626"/>
            <a:ext cx="1712595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cs typeface="Tahoma"/>
              </a:rPr>
              <a:t>La</a:t>
            </a:r>
            <a:r>
              <a:rPr sz="2000" b="1" spc="35" dirty="0">
                <a:cs typeface="Tahoma"/>
              </a:rPr>
              <a:t> </a:t>
            </a:r>
            <a:r>
              <a:rPr sz="2000" b="1" spc="70" dirty="0">
                <a:cs typeface="Tahoma"/>
              </a:rPr>
              <a:t>beca</a:t>
            </a:r>
            <a:r>
              <a:rPr sz="2000" b="1" spc="10" dirty="0">
                <a:cs typeface="Tahoma"/>
              </a:rPr>
              <a:t> </a:t>
            </a:r>
            <a:r>
              <a:rPr sz="2000" b="1" spc="-25" dirty="0">
                <a:cs typeface="Tahoma"/>
              </a:rPr>
              <a:t>se </a:t>
            </a:r>
            <a:r>
              <a:rPr sz="2000" b="1" dirty="0">
                <a:cs typeface="Tahoma"/>
              </a:rPr>
              <a:t>ejecute</a:t>
            </a:r>
            <a:r>
              <a:rPr sz="2000" b="1" spc="120" dirty="0">
                <a:cs typeface="Tahoma"/>
              </a:rPr>
              <a:t> </a:t>
            </a:r>
            <a:r>
              <a:rPr sz="2000" b="1" spc="65" dirty="0">
                <a:cs typeface="Tahoma"/>
              </a:rPr>
              <a:t>en</a:t>
            </a:r>
            <a:r>
              <a:rPr sz="2000" b="1" spc="130" dirty="0">
                <a:cs typeface="Tahoma"/>
              </a:rPr>
              <a:t> </a:t>
            </a:r>
            <a:r>
              <a:rPr sz="2000" b="1" spc="45" dirty="0">
                <a:cs typeface="Tahoma"/>
              </a:rPr>
              <a:t>un </a:t>
            </a:r>
            <a:r>
              <a:rPr sz="2000" b="1" spc="75" dirty="0">
                <a:cs typeface="Tahoma"/>
              </a:rPr>
              <a:t>marco</a:t>
            </a:r>
            <a:r>
              <a:rPr sz="2000" b="1" spc="-30" dirty="0">
                <a:cs typeface="Tahoma"/>
              </a:rPr>
              <a:t> </a:t>
            </a:r>
            <a:r>
              <a:rPr sz="2000" b="1" spc="50" dirty="0">
                <a:cs typeface="Tahoma"/>
              </a:rPr>
              <a:t>de </a:t>
            </a:r>
            <a:r>
              <a:rPr sz="2000" b="1" spc="45" dirty="0">
                <a:cs typeface="Tahoma"/>
              </a:rPr>
              <a:t>igualdad </a:t>
            </a:r>
            <a:r>
              <a:rPr sz="2000" b="1" dirty="0">
                <a:cs typeface="Tahoma"/>
              </a:rPr>
              <a:t>entre</a:t>
            </a:r>
            <a:r>
              <a:rPr sz="2000" b="1" spc="229" dirty="0">
                <a:cs typeface="Tahoma"/>
              </a:rPr>
              <a:t> </a:t>
            </a:r>
            <a:r>
              <a:rPr sz="2000" b="1" spc="-10" dirty="0">
                <a:cs typeface="Tahoma"/>
              </a:rPr>
              <a:t>mujeres </a:t>
            </a:r>
            <a:r>
              <a:rPr sz="2000" b="1" dirty="0">
                <a:cs typeface="Tahoma"/>
              </a:rPr>
              <a:t>y</a:t>
            </a:r>
            <a:r>
              <a:rPr sz="2000" b="1" spc="10" dirty="0">
                <a:cs typeface="Tahoma"/>
              </a:rPr>
              <a:t> </a:t>
            </a:r>
            <a:r>
              <a:rPr sz="2000" b="1" spc="40" dirty="0">
                <a:cs typeface="Tahoma"/>
              </a:rPr>
              <a:t>hombres.</a:t>
            </a:r>
            <a:endParaRPr sz="2000">
              <a:cs typeface="Tahoma"/>
            </a:endParaRPr>
          </a:p>
        </p:txBody>
      </p:sp>
      <p:grpSp>
        <p:nvGrpSpPr>
          <p:cNvPr id="36" name="object 36">
            <a:extLst>
              <a:ext uri="{FF2B5EF4-FFF2-40B4-BE49-F238E27FC236}">
                <a16:creationId xmlns:a16="http://schemas.microsoft.com/office/drawing/2014/main" id="{AB202B0B-BDBE-4EE9-B274-1E72C93C7F88}"/>
              </a:ext>
            </a:extLst>
          </p:cNvPr>
          <p:cNvGrpSpPr/>
          <p:nvPr/>
        </p:nvGrpSpPr>
        <p:grpSpPr>
          <a:xfrm>
            <a:off x="8599931" y="4206252"/>
            <a:ext cx="3098800" cy="2359660"/>
            <a:chOff x="8599931" y="4206252"/>
            <a:chExt cx="3098800" cy="2359660"/>
          </a:xfrm>
        </p:grpSpPr>
        <p:pic>
          <p:nvPicPr>
            <p:cNvPr id="37" name="object 37">
              <a:extLst>
                <a:ext uri="{FF2B5EF4-FFF2-40B4-BE49-F238E27FC236}">
                  <a16:creationId xmlns:a16="http://schemas.microsoft.com/office/drawing/2014/main" id="{05BB8997-0E48-448A-A479-0BD0AD899E5D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599931" y="4206252"/>
              <a:ext cx="3098292" cy="2359152"/>
            </a:xfrm>
            <a:prstGeom prst="rect">
              <a:avLst/>
            </a:prstGeom>
          </p:spPr>
        </p:pic>
        <p:pic>
          <p:nvPicPr>
            <p:cNvPr id="38" name="object 38">
              <a:extLst>
                <a:ext uri="{FF2B5EF4-FFF2-40B4-BE49-F238E27FC236}">
                  <a16:creationId xmlns:a16="http://schemas.microsoft.com/office/drawing/2014/main" id="{ECD2EB84-02C6-4ECC-AC27-E12D97DC4BDF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697467" y="4293120"/>
              <a:ext cx="2967228" cy="1965960"/>
            </a:xfrm>
            <a:prstGeom prst="rect">
              <a:avLst/>
            </a:prstGeom>
          </p:spPr>
        </p:pic>
        <p:sp>
          <p:nvSpPr>
            <p:cNvPr id="39" name="object 39">
              <a:extLst>
                <a:ext uri="{FF2B5EF4-FFF2-40B4-BE49-F238E27FC236}">
                  <a16:creationId xmlns:a16="http://schemas.microsoft.com/office/drawing/2014/main" id="{A774C935-038D-4AF4-B6E6-269B3D73B5FB}"/>
                </a:ext>
              </a:extLst>
            </p:cNvPr>
            <p:cNvSpPr/>
            <p:nvPr/>
          </p:nvSpPr>
          <p:spPr>
            <a:xfrm>
              <a:off x="8659367" y="4245863"/>
              <a:ext cx="2984500" cy="2246630"/>
            </a:xfrm>
            <a:custGeom>
              <a:avLst/>
              <a:gdLst/>
              <a:ahLst/>
              <a:cxnLst/>
              <a:rect l="l" t="t" r="r" b="b"/>
              <a:pathLst>
                <a:path w="2984500" h="2246629">
                  <a:moveTo>
                    <a:pt x="2609596" y="0"/>
                  </a:moveTo>
                  <a:lnTo>
                    <a:pt x="374396" y="0"/>
                  </a:lnTo>
                  <a:lnTo>
                    <a:pt x="327435" y="2917"/>
                  </a:lnTo>
                  <a:lnTo>
                    <a:pt x="282215" y="11435"/>
                  </a:lnTo>
                  <a:lnTo>
                    <a:pt x="239086" y="25203"/>
                  </a:lnTo>
                  <a:lnTo>
                    <a:pt x="198398" y="43869"/>
                  </a:lnTo>
                  <a:lnTo>
                    <a:pt x="160503" y="67083"/>
                  </a:lnTo>
                  <a:lnTo>
                    <a:pt x="125751" y="94494"/>
                  </a:lnTo>
                  <a:lnTo>
                    <a:pt x="94494" y="125751"/>
                  </a:lnTo>
                  <a:lnTo>
                    <a:pt x="67083" y="160503"/>
                  </a:lnTo>
                  <a:lnTo>
                    <a:pt x="43869" y="198398"/>
                  </a:lnTo>
                  <a:lnTo>
                    <a:pt x="25203" y="239086"/>
                  </a:lnTo>
                  <a:lnTo>
                    <a:pt x="11435" y="282215"/>
                  </a:lnTo>
                  <a:lnTo>
                    <a:pt x="2917" y="327435"/>
                  </a:lnTo>
                  <a:lnTo>
                    <a:pt x="0" y="374396"/>
                  </a:lnTo>
                  <a:lnTo>
                    <a:pt x="0" y="1871967"/>
                  </a:lnTo>
                  <a:lnTo>
                    <a:pt x="2917" y="1918932"/>
                  </a:lnTo>
                  <a:lnTo>
                    <a:pt x="11435" y="1964156"/>
                  </a:lnTo>
                  <a:lnTo>
                    <a:pt x="25203" y="2007289"/>
                  </a:lnTo>
                  <a:lnTo>
                    <a:pt x="43869" y="2047979"/>
                  </a:lnTo>
                  <a:lnTo>
                    <a:pt x="67083" y="2085875"/>
                  </a:lnTo>
                  <a:lnTo>
                    <a:pt x="94494" y="2120627"/>
                  </a:lnTo>
                  <a:lnTo>
                    <a:pt x="125751" y="2151884"/>
                  </a:lnTo>
                  <a:lnTo>
                    <a:pt x="160503" y="2179294"/>
                  </a:lnTo>
                  <a:lnTo>
                    <a:pt x="198398" y="2202508"/>
                  </a:lnTo>
                  <a:lnTo>
                    <a:pt x="239086" y="2221174"/>
                  </a:lnTo>
                  <a:lnTo>
                    <a:pt x="282215" y="2234941"/>
                  </a:lnTo>
                  <a:lnTo>
                    <a:pt x="327435" y="2243458"/>
                  </a:lnTo>
                  <a:lnTo>
                    <a:pt x="374396" y="2246376"/>
                  </a:lnTo>
                  <a:lnTo>
                    <a:pt x="2609596" y="2246376"/>
                  </a:lnTo>
                  <a:lnTo>
                    <a:pt x="2656556" y="2243458"/>
                  </a:lnTo>
                  <a:lnTo>
                    <a:pt x="2701776" y="2234941"/>
                  </a:lnTo>
                  <a:lnTo>
                    <a:pt x="2744905" y="2221174"/>
                  </a:lnTo>
                  <a:lnTo>
                    <a:pt x="2785593" y="2202508"/>
                  </a:lnTo>
                  <a:lnTo>
                    <a:pt x="2823488" y="2179294"/>
                  </a:lnTo>
                  <a:lnTo>
                    <a:pt x="2858240" y="2151884"/>
                  </a:lnTo>
                  <a:lnTo>
                    <a:pt x="2889497" y="2120627"/>
                  </a:lnTo>
                  <a:lnTo>
                    <a:pt x="2916908" y="2085875"/>
                  </a:lnTo>
                  <a:lnTo>
                    <a:pt x="2940122" y="2047979"/>
                  </a:lnTo>
                  <a:lnTo>
                    <a:pt x="2958788" y="2007289"/>
                  </a:lnTo>
                  <a:lnTo>
                    <a:pt x="2972556" y="1964156"/>
                  </a:lnTo>
                  <a:lnTo>
                    <a:pt x="2981074" y="1918932"/>
                  </a:lnTo>
                  <a:lnTo>
                    <a:pt x="2983991" y="1871967"/>
                  </a:lnTo>
                  <a:lnTo>
                    <a:pt x="2983991" y="374396"/>
                  </a:lnTo>
                  <a:lnTo>
                    <a:pt x="2981074" y="327435"/>
                  </a:lnTo>
                  <a:lnTo>
                    <a:pt x="2972556" y="282215"/>
                  </a:lnTo>
                  <a:lnTo>
                    <a:pt x="2958788" y="239086"/>
                  </a:lnTo>
                  <a:lnTo>
                    <a:pt x="2940122" y="198398"/>
                  </a:lnTo>
                  <a:lnTo>
                    <a:pt x="2916908" y="160503"/>
                  </a:lnTo>
                  <a:lnTo>
                    <a:pt x="2889497" y="125751"/>
                  </a:lnTo>
                  <a:lnTo>
                    <a:pt x="2858240" y="94494"/>
                  </a:lnTo>
                  <a:lnTo>
                    <a:pt x="2823488" y="67083"/>
                  </a:lnTo>
                  <a:lnTo>
                    <a:pt x="2785593" y="43869"/>
                  </a:lnTo>
                  <a:lnTo>
                    <a:pt x="2744905" y="25203"/>
                  </a:lnTo>
                  <a:lnTo>
                    <a:pt x="2701776" y="11435"/>
                  </a:lnTo>
                  <a:lnTo>
                    <a:pt x="2656556" y="2917"/>
                  </a:lnTo>
                  <a:lnTo>
                    <a:pt x="2609596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</p:grpSp>
      <p:sp>
        <p:nvSpPr>
          <p:cNvPr id="40" name="object 40">
            <a:extLst>
              <a:ext uri="{FF2B5EF4-FFF2-40B4-BE49-F238E27FC236}">
                <a16:creationId xmlns:a16="http://schemas.microsoft.com/office/drawing/2014/main" id="{2CC17418-3124-4A2C-9831-006B0DF89F31}"/>
              </a:ext>
            </a:extLst>
          </p:cNvPr>
          <p:cNvSpPr txBox="1"/>
          <p:nvPr/>
        </p:nvSpPr>
        <p:spPr>
          <a:xfrm>
            <a:off x="8882253" y="4379467"/>
            <a:ext cx="2540000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cs typeface="Tahoma"/>
              </a:rPr>
              <a:t>Las</a:t>
            </a:r>
            <a:r>
              <a:rPr sz="2000" b="1" spc="80" dirty="0">
                <a:cs typeface="Tahoma"/>
              </a:rPr>
              <a:t> </a:t>
            </a:r>
            <a:r>
              <a:rPr sz="2000" b="1" spc="35" dirty="0">
                <a:cs typeface="Tahoma"/>
              </a:rPr>
              <a:t>autoridades </a:t>
            </a:r>
            <a:r>
              <a:rPr sz="2000" b="1" spc="70" dirty="0">
                <a:cs typeface="Tahoma"/>
              </a:rPr>
              <a:t>competentes</a:t>
            </a:r>
            <a:r>
              <a:rPr sz="2000" b="1" spc="-20" dirty="0">
                <a:cs typeface="Tahoma"/>
              </a:rPr>
              <a:t> </a:t>
            </a:r>
            <a:r>
              <a:rPr sz="2000" b="1" spc="55" dirty="0">
                <a:cs typeface="Tahoma"/>
              </a:rPr>
              <a:t>den atención</a:t>
            </a:r>
            <a:r>
              <a:rPr sz="2000" b="1" spc="15" dirty="0">
                <a:cs typeface="Tahoma"/>
              </a:rPr>
              <a:t> </a:t>
            </a:r>
            <a:r>
              <a:rPr sz="2000" b="1" dirty="0">
                <a:cs typeface="Tahoma"/>
              </a:rPr>
              <a:t>a</a:t>
            </a:r>
            <a:r>
              <a:rPr sz="2000" b="1" spc="30" dirty="0">
                <a:cs typeface="Tahoma"/>
              </a:rPr>
              <a:t> </a:t>
            </a:r>
            <a:r>
              <a:rPr sz="2000" b="1" dirty="0">
                <a:cs typeface="Tahoma"/>
              </a:rPr>
              <a:t>las</a:t>
            </a:r>
            <a:r>
              <a:rPr sz="2000" b="1" spc="5" dirty="0">
                <a:cs typeface="Tahoma"/>
              </a:rPr>
              <a:t> </a:t>
            </a:r>
            <a:r>
              <a:rPr sz="2000" b="1" spc="-10" dirty="0">
                <a:cs typeface="Tahoma"/>
              </a:rPr>
              <a:t>quejas </a:t>
            </a:r>
            <a:r>
              <a:rPr sz="2000" b="1" dirty="0">
                <a:cs typeface="Tahoma"/>
              </a:rPr>
              <a:t>y</a:t>
            </a:r>
            <a:r>
              <a:rPr sz="2000" b="1" spc="10" dirty="0">
                <a:cs typeface="Tahoma"/>
              </a:rPr>
              <a:t> </a:t>
            </a:r>
            <a:r>
              <a:rPr sz="2000" b="1" spc="55" dirty="0">
                <a:cs typeface="Tahoma"/>
              </a:rPr>
              <a:t>denuncias </a:t>
            </a:r>
            <a:r>
              <a:rPr sz="2000" b="1" spc="10" dirty="0">
                <a:cs typeface="Tahoma"/>
              </a:rPr>
              <a:t>relacionadas</a:t>
            </a:r>
            <a:r>
              <a:rPr sz="2000" b="1" spc="165" dirty="0">
                <a:cs typeface="Tahoma"/>
              </a:rPr>
              <a:t> </a:t>
            </a:r>
            <a:r>
              <a:rPr sz="2000" b="1" spc="85" dirty="0">
                <a:cs typeface="Tahoma"/>
              </a:rPr>
              <a:t>con</a:t>
            </a:r>
            <a:r>
              <a:rPr sz="2000" b="1" spc="215" dirty="0">
                <a:cs typeface="Tahoma"/>
              </a:rPr>
              <a:t> </a:t>
            </a:r>
            <a:r>
              <a:rPr sz="2000" b="1" spc="-25" dirty="0">
                <a:cs typeface="Tahoma"/>
              </a:rPr>
              <a:t>el </a:t>
            </a:r>
            <a:r>
              <a:rPr sz="2000" b="1" spc="65" dirty="0">
                <a:cs typeface="Tahoma"/>
              </a:rPr>
              <a:t>Programa</a:t>
            </a:r>
            <a:r>
              <a:rPr sz="2000" b="1" spc="-30" dirty="0">
                <a:cs typeface="Tahoma"/>
              </a:rPr>
              <a:t> </a:t>
            </a:r>
            <a:r>
              <a:rPr sz="2000" b="1" spc="75" dirty="0">
                <a:cs typeface="Tahoma"/>
              </a:rPr>
              <a:t>de</a:t>
            </a:r>
            <a:r>
              <a:rPr sz="2000" b="1" spc="-5" dirty="0">
                <a:cs typeface="Tahoma"/>
              </a:rPr>
              <a:t> </a:t>
            </a:r>
            <a:r>
              <a:rPr sz="2000" b="1" spc="-10" dirty="0">
                <a:cs typeface="Tahoma"/>
              </a:rPr>
              <a:t>Becas.</a:t>
            </a:r>
            <a:endParaRPr sz="2000"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21265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6704C0-3BBF-411A-84E6-B9BF48B78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1192238"/>
          </a:xfrm>
        </p:spPr>
        <p:txBody>
          <a:bodyPr/>
          <a:lstStyle/>
          <a:p>
            <a:pPr algn="ctr"/>
            <a:r>
              <a:rPr lang="es-MX" b="1" dirty="0">
                <a:latin typeface="+mn-lt"/>
              </a:rPr>
              <a:t>ADEMAS DEBERA: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6DBB3A-BB41-423B-BA05-41FCCF36E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8424" y="374232"/>
            <a:ext cx="7292340" cy="6372664"/>
          </a:xfrm>
        </p:spPr>
        <p:txBody>
          <a:bodyPr>
            <a:noAutofit/>
          </a:bodyPr>
          <a:lstStyle/>
          <a:p>
            <a:pPr marL="239395" marR="5080" lvl="0" indent="-226695" algn="just" defTabSz="914400" eaLnBrk="1" fontAlgn="auto" latinLnBrk="0" hangingPunct="1">
              <a:lnSpc>
                <a:spcPct val="150000"/>
              </a:lnSpc>
              <a:spcBef>
                <a:spcPts val="340"/>
              </a:spcBef>
              <a:spcAft>
                <a:spcPts val="0"/>
              </a:spcAft>
              <a:buClrTx/>
              <a:buSzTx/>
              <a:buFont typeface="Arial MT"/>
              <a:buChar char="•"/>
              <a:tabLst>
                <a:tab pos="241300" algn="l"/>
              </a:tabLst>
              <a:defRPr/>
            </a:pPr>
            <a:r>
              <a:rPr kumimoji="0" lang="es-MX" b="0" i="0" u="none" strike="noStrike" kern="0" cap="none" spc="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Recibir</a:t>
            </a:r>
            <a:r>
              <a:rPr kumimoji="0" lang="es-MX" b="0" i="0" u="none" strike="noStrike" kern="0" cap="none" spc="-10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las</a:t>
            </a:r>
            <a:r>
              <a:rPr kumimoji="0" lang="es-MX" b="0" i="0" u="none" strike="noStrike" kern="0" cap="none" spc="-11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quejas</a:t>
            </a:r>
            <a:r>
              <a:rPr kumimoji="0" lang="es-MX" b="0" i="0" u="none" strike="noStrike" kern="0" cap="none" spc="-10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-1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y  </a:t>
            </a:r>
            <a:r>
              <a:rPr kumimoji="0" lang="es-MX" b="0" i="0" u="none" strike="noStrike" kern="0" cap="none" spc="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denuncias</a:t>
            </a:r>
            <a:r>
              <a:rPr kumimoji="0" lang="es-MX" b="0" i="0" u="none" strike="noStrike" kern="0" cap="none" spc="-1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sobre</a:t>
            </a:r>
            <a:r>
              <a:rPr kumimoji="0" lang="es-MX" b="0" i="0" u="none" strike="noStrike" kern="0" cap="none" spc="-1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la</a:t>
            </a:r>
            <a:r>
              <a:rPr kumimoji="0" lang="es-MX" b="0" i="0" u="none" strike="noStrike" kern="0" cap="none" spc="-1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aplicación</a:t>
            </a:r>
            <a:r>
              <a:rPr kumimoji="0" lang="es-MX" b="0" i="0" u="none" strike="noStrike" kern="0" cap="none" spc="-1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-1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y</a:t>
            </a:r>
            <a:r>
              <a:rPr kumimoji="0" lang="es-MX" b="0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	</a:t>
            </a:r>
            <a:r>
              <a:rPr kumimoji="0" lang="es-MX" b="0" i="0" u="none" strike="noStrike" kern="0" cap="none" spc="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ejecución </a:t>
            </a:r>
            <a:r>
              <a:rPr kumimoji="0" lang="es-MX" b="0" i="0" u="none" strike="noStrike" kern="0" cap="none" spc="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del</a:t>
            </a:r>
            <a:r>
              <a:rPr kumimoji="0" lang="es-MX" b="0" i="0" u="none" strike="noStrike" kern="0" cap="none" spc="9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Programa</a:t>
            </a:r>
            <a:r>
              <a:rPr lang="es-MX" kern="0" spc="925" dirty="0">
                <a:solidFill>
                  <a:sysClr val="windowText" lastClr="000000"/>
                </a:solidFill>
                <a:cs typeface="Verdana"/>
              </a:rPr>
              <a:t> </a:t>
            </a:r>
            <a:r>
              <a:rPr kumimoji="0" lang="es-MX" b="0" i="0" u="none" strike="noStrike" kern="0" cap="none" spc="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de</a:t>
            </a:r>
            <a:r>
              <a:rPr lang="es-MX" kern="0" spc="935" dirty="0">
                <a:solidFill>
                  <a:sysClr val="windowText" lastClr="000000"/>
                </a:solidFill>
                <a:cs typeface="Verdana"/>
              </a:rPr>
              <a:t> </a:t>
            </a:r>
            <a:r>
              <a:rPr kumimoji="0" lang="es-MX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Becas,</a:t>
            </a:r>
            <a:r>
              <a:rPr kumimoji="0" lang="es-MX" b="0" i="0" u="none" strike="noStrike" kern="0" cap="none" spc="9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recabar</a:t>
            </a:r>
            <a:r>
              <a:rPr kumimoji="0" lang="es-MX" b="0" i="0" u="none" strike="noStrike" kern="0" cap="none" spc="9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la</a:t>
            </a:r>
            <a:r>
              <a:rPr kumimoji="0" lang="es-MX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información</a:t>
            </a:r>
            <a:r>
              <a:rPr kumimoji="0" lang="es-MX" b="0" i="0" u="none" strike="noStrike" kern="0" cap="none" spc="13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de</a:t>
            </a:r>
            <a:r>
              <a:rPr kumimoji="0" lang="es-MX" b="0" i="0" u="none" strike="noStrike" kern="0" cap="none" spc="13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las</a:t>
            </a:r>
            <a:r>
              <a:rPr kumimoji="0" lang="es-MX" b="0" i="0" u="none" strike="noStrike" kern="0" cap="none" spc="13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mismas</a:t>
            </a:r>
            <a:r>
              <a:rPr kumimoji="0" lang="es-MX" b="0" i="0" u="none" strike="noStrike" kern="0" cap="none" spc="13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-2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y,</a:t>
            </a:r>
            <a:r>
              <a:rPr kumimoji="0" lang="es-MX" b="0" i="0" u="none" strike="noStrike" kern="0" cap="none" spc="13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en</a:t>
            </a:r>
            <a:r>
              <a:rPr kumimoji="0" lang="es-MX" b="0" i="0" u="none" strike="noStrike" kern="0" cap="none" spc="13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su</a:t>
            </a:r>
            <a:r>
              <a:rPr lang="es-MX" kern="0" spc="1345" dirty="0">
                <a:solidFill>
                  <a:sysClr val="windowText" lastClr="000000"/>
                </a:solidFill>
                <a:cs typeface="Verdana"/>
              </a:rPr>
              <a:t> </a:t>
            </a:r>
            <a:r>
              <a:rPr kumimoji="0" lang="es-MX" b="0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caso,</a:t>
            </a:r>
            <a:r>
              <a:rPr kumimoji="0" lang="es-MX" b="0" i="0" u="none" strike="noStrike" kern="0" cap="none" spc="-1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presentarlas</a:t>
            </a:r>
            <a:r>
              <a:rPr kumimoji="0" lang="es-MX" b="0" i="0" u="none" strike="noStrike" kern="0" cap="none" spc="28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de</a:t>
            </a:r>
            <a:r>
              <a:rPr kumimoji="0" lang="es-MX" b="0" i="0" u="none" strike="noStrike" kern="0" cap="none" spc="28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manera</a:t>
            </a:r>
            <a:r>
              <a:rPr kumimoji="0" lang="es-MX" b="0" i="0" u="none" strike="noStrike" kern="0" cap="none" spc="2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simultánea,</a:t>
            </a:r>
            <a:r>
              <a:rPr kumimoji="0" lang="es-MX" b="0" i="0" u="none" strike="noStrike" kern="0" cap="none" spc="28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junto</a:t>
            </a:r>
            <a:r>
              <a:rPr kumimoji="0" lang="es-MX" b="0" i="0" u="none" strike="noStrike" kern="0" cap="none" spc="28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con</a:t>
            </a:r>
            <a:r>
              <a:rPr kumimoji="0" lang="es-MX" b="0" i="0" u="none" strike="noStrike" kern="0" cap="none" spc="2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la</a:t>
            </a:r>
            <a:r>
              <a:rPr lang="es-MX" kern="0" spc="-30" dirty="0">
                <a:solidFill>
                  <a:sysClr val="windowText" lastClr="000000"/>
                </a:solidFill>
                <a:cs typeface="Verdana"/>
              </a:rPr>
              <a:t> </a:t>
            </a:r>
            <a:r>
              <a:rPr kumimoji="0" lang="es-MX" b="0" i="0" u="none" strike="noStrike" kern="0" cap="none" spc="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información</a:t>
            </a:r>
            <a:r>
              <a:rPr lang="es-MX" kern="0" spc="560" dirty="0">
                <a:solidFill>
                  <a:sysClr val="windowText" lastClr="000000"/>
                </a:solidFill>
                <a:cs typeface="Verdana"/>
              </a:rPr>
              <a:t> </a:t>
            </a:r>
            <a:r>
              <a:rPr kumimoji="0" lang="es-MX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recopilada,</a:t>
            </a:r>
            <a:r>
              <a:rPr kumimoji="0" lang="es-MX" b="0" i="0" u="none" strike="noStrike" kern="0" cap="none" spc="5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a</a:t>
            </a:r>
            <a:r>
              <a:rPr kumimoji="0" lang="es-MX" b="0" i="0" u="none" strike="noStrike" kern="0" cap="none" spc="5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la</a:t>
            </a:r>
            <a:r>
              <a:rPr kumimoji="0" lang="es-MX" b="0" i="0" u="none" strike="noStrike" kern="0" cap="none" spc="58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Instancia</a:t>
            </a:r>
            <a:r>
              <a:rPr kumimoji="0" lang="es-MX" b="0" i="0" u="none" strike="noStrike" kern="0" cap="none" spc="5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Ejecutora</a:t>
            </a:r>
            <a:r>
              <a:rPr kumimoji="0" lang="es-MX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	</a:t>
            </a:r>
            <a:r>
              <a:rPr kumimoji="0" lang="es-MX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(Dirección</a:t>
            </a:r>
            <a:r>
              <a:rPr lang="es-MX" kern="0" spc="1125" dirty="0">
                <a:solidFill>
                  <a:sysClr val="windowText" lastClr="000000"/>
                </a:solidFill>
                <a:cs typeface="Verdana"/>
              </a:rPr>
              <a:t> </a:t>
            </a:r>
            <a:r>
              <a:rPr kumimoji="0" lang="es-MX" b="0" i="0" u="none" strike="noStrike" kern="0" cap="none" spc="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del</a:t>
            </a:r>
            <a:r>
              <a:rPr kumimoji="0" lang="es-MX" b="0" i="0" u="none" strike="noStrike" kern="0" cap="none" spc="11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CEP)</a:t>
            </a:r>
            <a:r>
              <a:rPr kumimoji="0" lang="es-MX" b="0" i="0" u="none" strike="noStrike" kern="0" cap="none" spc="11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-1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y</a:t>
            </a:r>
            <a:r>
              <a:rPr kumimoji="0" lang="es-MX" b="0" i="0" u="none" strike="noStrike" kern="0" cap="none" spc="11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a</a:t>
            </a:r>
            <a:r>
              <a:rPr kumimoji="0" lang="es-MX" b="0" i="0" u="none" strike="noStrike" kern="0" cap="none" spc="11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la</a:t>
            </a:r>
            <a:r>
              <a:rPr kumimoji="0" lang="es-MX" b="0" i="0" u="none" strike="noStrike" kern="0" cap="none" spc="11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Coordinación</a:t>
            </a:r>
            <a:r>
              <a:rPr kumimoji="0" lang="es-MX" b="0" i="0" u="none" strike="noStrike" kern="0" cap="none" spc="11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de</a:t>
            </a:r>
            <a:r>
              <a:rPr kumimoji="0" lang="es-MX" b="0" i="0" u="none" strike="noStrike" kern="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	</a:t>
            </a:r>
            <a:r>
              <a:rPr kumimoji="0" lang="es-MX" b="0" i="0" u="none" strike="noStrike" kern="0" cap="none" spc="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Vinculación</a:t>
            </a:r>
            <a:r>
              <a:rPr kumimoji="0" lang="es-MX" b="0" i="0" u="none" strike="noStrike" kern="0" cap="none" spc="2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con</a:t>
            </a:r>
            <a:r>
              <a:rPr kumimoji="0" lang="es-MX" b="0" i="0" u="none" strike="noStrike" kern="0" cap="none" spc="2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Organizaciones</a:t>
            </a:r>
            <a:r>
              <a:rPr kumimoji="0" lang="es-MX" b="0" i="0" u="none" strike="noStrike" kern="0" cap="none" spc="2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Sociales</a:t>
            </a:r>
            <a:r>
              <a:rPr kumimoji="0" lang="es-MX" b="0" i="0" u="none" strike="noStrike" kern="0" cap="none" spc="2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-1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y</a:t>
            </a:r>
            <a:r>
              <a:rPr kumimoji="0" lang="es-MX" b="0" i="0" u="none" strike="noStrike" kern="0" cap="none" spc="2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Civiles</a:t>
            </a:r>
            <a:r>
              <a:rPr lang="es-MX" kern="0" spc="-45" dirty="0">
                <a:solidFill>
                  <a:sysClr val="windowText" lastClr="000000"/>
                </a:solidFill>
                <a:cs typeface="Verdana"/>
              </a:rPr>
              <a:t> </a:t>
            </a:r>
            <a:r>
              <a:rPr kumimoji="0" lang="es-MX" b="0" i="0" u="none" strike="noStrike" kern="0" cap="none" spc="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de</a:t>
            </a:r>
            <a:r>
              <a:rPr kumimoji="0" lang="es-MX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la</a:t>
            </a:r>
            <a:r>
              <a:rPr kumimoji="0" lang="es-MX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Secretaría</a:t>
            </a:r>
            <a:r>
              <a:rPr kumimoji="0" lang="es-MX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de</a:t>
            </a:r>
            <a:r>
              <a:rPr kumimoji="0" lang="es-MX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la</a:t>
            </a:r>
            <a:r>
              <a:rPr kumimoji="0" lang="es-MX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Función</a:t>
            </a:r>
            <a:r>
              <a:rPr kumimoji="0" lang="es-MX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Pública,</a:t>
            </a:r>
            <a:r>
              <a:rPr kumimoji="0" lang="es-MX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a</a:t>
            </a:r>
            <a:r>
              <a:rPr kumimoji="0" lang="es-MX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efecto</a:t>
            </a:r>
            <a:r>
              <a:rPr kumimoji="0" lang="es-MX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de</a:t>
            </a:r>
            <a:r>
              <a:rPr kumimoji="0" lang="es-MX" b="0" i="0" u="none" strike="noStrike" kern="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que</a:t>
            </a:r>
            <a:r>
              <a:rPr kumimoji="0" lang="es-MX" b="0" i="0" u="none" strike="noStrike" kern="0" cap="none" spc="-17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se</a:t>
            </a:r>
            <a:r>
              <a:rPr kumimoji="0" lang="es-MX" b="0" i="0" u="none" strike="noStrike" kern="0" cap="none" spc="-19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tomen</a:t>
            </a:r>
            <a:r>
              <a:rPr kumimoji="0" lang="es-MX" b="0" i="0" u="none" strike="noStrike" kern="0" cap="none" spc="-19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las</a:t>
            </a:r>
            <a:r>
              <a:rPr kumimoji="0" lang="es-MX" b="0" i="0" u="none" strike="noStrike" kern="0" cap="none" spc="-19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medidas</a:t>
            </a:r>
            <a:r>
              <a:rPr kumimoji="0" lang="es-MX" b="0" i="0" u="none" strike="noStrike" kern="0" cap="none" spc="-2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a</a:t>
            </a:r>
            <a:r>
              <a:rPr kumimoji="0" lang="es-MX" b="0" i="0" u="none" strike="noStrike" kern="0" cap="none" spc="-19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que</a:t>
            </a:r>
            <a:r>
              <a:rPr kumimoji="0" lang="es-MX" b="0" i="0" u="none" strike="noStrike" kern="0" cap="none" spc="-17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haya</a:t>
            </a:r>
            <a:r>
              <a:rPr kumimoji="0" lang="es-MX" b="0" i="0" u="none" strike="noStrike" kern="0" cap="none" spc="-2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lugar,</a:t>
            </a:r>
            <a:r>
              <a:rPr kumimoji="0" lang="es-MX" b="0" i="0" u="none" strike="noStrike" kern="0" cap="none" spc="-20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-1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y</a:t>
            </a:r>
          </a:p>
          <a:p>
            <a:pPr marL="12700" marR="5080" lvl="0" indent="0" algn="just" defTabSz="914400" eaLnBrk="1" fontAlgn="auto" latinLnBrk="0" hangingPunct="1">
              <a:lnSpc>
                <a:spcPct val="150000"/>
              </a:lnSpc>
              <a:spcBef>
                <a:spcPts val="340"/>
              </a:spcBef>
              <a:spcAft>
                <a:spcPts val="0"/>
              </a:spcAft>
              <a:buClrTx/>
              <a:buSzTx/>
              <a:buNone/>
              <a:tabLst>
                <a:tab pos="241300" algn="l"/>
              </a:tabLst>
              <a:defRPr/>
            </a:pPr>
            <a:endParaRPr kumimoji="0" lang="es-MX" b="0" i="0" u="none" strike="noStrike" kern="0" cap="none" spc="-11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Verdana"/>
            </a:endParaRPr>
          </a:p>
          <a:p>
            <a:pPr marL="239395" marR="5715" lvl="0" indent="-226695" algn="just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 MT"/>
              <a:buChar char="•"/>
              <a:tabLst>
                <a:tab pos="241300" algn="l"/>
              </a:tabLst>
              <a:defRPr/>
            </a:pPr>
            <a:r>
              <a:rPr kumimoji="0" lang="es-MX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Recibir</a:t>
            </a:r>
            <a:r>
              <a:rPr kumimoji="0" lang="es-MX" b="0" i="0" u="none" strike="noStrike" kern="0" cap="none" spc="-9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 </a:t>
            </a:r>
            <a:r>
              <a:rPr kumimoji="0" lang="es-MX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las</a:t>
            </a:r>
            <a:r>
              <a:rPr kumimoji="0" lang="es-MX" b="0" i="0" u="none" strike="noStrike" kern="0" cap="none" spc="49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quejas</a:t>
            </a:r>
            <a:r>
              <a:rPr kumimoji="0" lang="es-MX" b="0" i="0" u="none" strike="noStrike" kern="0" cap="none" spc="-1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 </a:t>
            </a:r>
            <a:r>
              <a:rPr kumimoji="0" lang="es-MX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y</a:t>
            </a:r>
            <a:r>
              <a:rPr kumimoji="0" lang="es-MX" b="0" i="0" u="none" strike="noStrike" kern="0" cap="none" spc="-9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 </a:t>
            </a:r>
            <a:r>
              <a:rPr kumimoji="0" lang="es-MX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denuncias</a:t>
            </a:r>
            <a:r>
              <a:rPr kumimoji="0" lang="es-MX" b="0" i="0" u="none" strike="noStrike" kern="0" cap="none" spc="-1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 </a:t>
            </a:r>
            <a:r>
              <a:rPr kumimoji="0" lang="es-MX" b="0" i="0" u="none" strike="noStrike" kern="0" cap="none" spc="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que</a:t>
            </a:r>
            <a:r>
              <a:rPr kumimoji="0" lang="es-MX" b="0" i="0" u="none" strike="noStrike" kern="0" cap="none" spc="-9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 </a:t>
            </a:r>
            <a:r>
              <a:rPr kumimoji="0" lang="es-MX" b="0" i="0" u="none" strike="noStrike" kern="0" cap="none" spc="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puedan</a:t>
            </a:r>
            <a:r>
              <a:rPr kumimoji="0" lang="es-MX" b="0" i="0" u="none" strike="noStrike" kern="0" cap="none" spc="-9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 </a:t>
            </a:r>
            <a:r>
              <a:rPr kumimoji="0" lang="es-MX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dar 	</a:t>
            </a:r>
            <a:r>
              <a:rPr kumimoji="0" lang="es-MX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lugar</a:t>
            </a:r>
            <a:r>
              <a:rPr kumimoji="0" lang="es-MX" b="0" i="0" u="none" strike="noStrike" kern="0" cap="none" spc="2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  </a:t>
            </a:r>
            <a:r>
              <a:rPr kumimoji="0" lang="es-MX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al</a:t>
            </a:r>
            <a:r>
              <a:rPr kumimoji="0" lang="es-MX" b="0" i="0" u="none" strike="noStrike" kern="0" cap="none" spc="27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  </a:t>
            </a:r>
            <a:r>
              <a:rPr kumimoji="0" lang="es-MX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fincamiento</a:t>
            </a:r>
            <a:r>
              <a:rPr kumimoji="0" lang="es-MX" b="0" i="0" u="none" strike="noStrike" kern="0" cap="none" spc="28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  </a:t>
            </a:r>
            <a:r>
              <a:rPr kumimoji="0" lang="es-MX" b="0" i="0" u="none" strike="noStrike" kern="0" cap="none" spc="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de</a:t>
            </a:r>
            <a:r>
              <a:rPr kumimoji="0" lang="es-MX" b="0" i="0" u="none" strike="noStrike" kern="0" cap="none" spc="27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  </a:t>
            </a:r>
            <a:r>
              <a:rPr kumimoji="0" lang="es-MX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responsabilidades 	</a:t>
            </a:r>
            <a:r>
              <a:rPr kumimoji="0" lang="es-MX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administrativas,</a:t>
            </a:r>
            <a:r>
              <a:rPr kumimoji="0" lang="es-MX" b="0" i="0" u="none" strike="noStrike" kern="0" cap="none" spc="-8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 </a:t>
            </a:r>
            <a:r>
              <a:rPr kumimoji="0" lang="es-MX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civiles</a:t>
            </a:r>
            <a:r>
              <a:rPr kumimoji="0" lang="es-MX" b="0" i="0" u="none" strike="noStrike" kern="0" cap="none" spc="-8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 </a:t>
            </a:r>
            <a:r>
              <a:rPr kumimoji="0" lang="es-MX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o</a:t>
            </a:r>
            <a:r>
              <a:rPr kumimoji="0" lang="es-MX" b="0" i="0" u="none" strike="noStrike" kern="0" cap="none" spc="-8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 </a:t>
            </a:r>
            <a:r>
              <a:rPr kumimoji="0" lang="es-MX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penales</a:t>
            </a:r>
            <a:r>
              <a:rPr kumimoji="0" lang="es-MX" b="0" i="0" u="none" strike="noStrike" kern="0" cap="none" spc="-8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 </a:t>
            </a:r>
            <a:r>
              <a:rPr kumimoji="0" lang="es-MX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relacionadas</a:t>
            </a:r>
            <a:r>
              <a:rPr kumimoji="0" lang="es-MX" b="0" i="0" u="none" strike="noStrike" kern="0" cap="none" spc="-9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 </a:t>
            </a:r>
            <a:r>
              <a:rPr kumimoji="0" lang="es-MX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y 	</a:t>
            </a:r>
            <a:r>
              <a:rPr kumimoji="0" lang="es-MX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llevar</a:t>
            </a:r>
            <a:r>
              <a:rPr kumimoji="0" lang="es-MX" b="0" i="0" u="none" strike="noStrike" kern="0" cap="none" spc="-1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a</a:t>
            </a:r>
            <a:r>
              <a:rPr kumimoji="0" lang="es-MX" b="0" i="0" u="none" strike="noStrike" kern="0" cap="none" spc="-1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cabo</a:t>
            </a:r>
            <a:r>
              <a:rPr kumimoji="0" lang="es-MX" b="0" i="0" u="none" strike="noStrike" kern="0" cap="none" spc="-1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el</a:t>
            </a:r>
            <a:r>
              <a:rPr kumimoji="0" lang="es-MX" b="0" i="0" u="none" strike="noStrike" kern="0" cap="none" spc="-1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procedimiento</a:t>
            </a:r>
            <a:r>
              <a:rPr kumimoji="0" lang="es-MX" b="0" i="0" u="none" strike="noStrike" kern="0" cap="none" spc="-18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anterior.</a:t>
            </a:r>
            <a:endParaRPr kumimoji="0" lang="es-MX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Verdana"/>
            </a:endParaRPr>
          </a:p>
          <a:p>
            <a:endParaRPr lang="es-MX" sz="2200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C6D02CB-ABC0-419F-9D86-8FE30BD6E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6947" y="2335236"/>
            <a:ext cx="3530991" cy="337912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MX" sz="2400" b="1" dirty="0">
                <a:cs typeface="Verdana"/>
              </a:rPr>
              <a:t>Registrar</a:t>
            </a:r>
            <a:r>
              <a:rPr lang="es-MX" sz="2400" b="1" spc="525" dirty="0">
                <a:cs typeface="Verdana"/>
              </a:rPr>
              <a:t> </a:t>
            </a:r>
            <a:r>
              <a:rPr lang="es-MX" sz="2400" b="1" spc="55" dirty="0">
                <a:cs typeface="Verdana"/>
              </a:rPr>
              <a:t>en</a:t>
            </a:r>
            <a:r>
              <a:rPr lang="es-MX" sz="2400" b="1" spc="525" dirty="0">
                <a:cs typeface="Verdana"/>
              </a:rPr>
              <a:t> </a:t>
            </a:r>
            <a:r>
              <a:rPr lang="es-MX" sz="2400" b="1" spc="-35" dirty="0">
                <a:cs typeface="Verdana"/>
              </a:rPr>
              <a:t>los </a:t>
            </a:r>
            <a:r>
              <a:rPr lang="es-MX" sz="2400" b="1" dirty="0">
                <a:cs typeface="Verdana"/>
              </a:rPr>
              <a:t>informes</a:t>
            </a:r>
            <a:r>
              <a:rPr lang="es-MX" sz="2400" b="1" spc="25" dirty="0">
                <a:cs typeface="Verdana"/>
              </a:rPr>
              <a:t> </a:t>
            </a:r>
            <a:r>
              <a:rPr lang="es-MX" sz="2400" b="1" dirty="0">
                <a:cs typeface="Verdana"/>
              </a:rPr>
              <a:t>los</a:t>
            </a:r>
            <a:r>
              <a:rPr lang="es-MX" sz="2400" b="1" spc="40" dirty="0">
                <a:cs typeface="Verdana"/>
              </a:rPr>
              <a:t> </a:t>
            </a:r>
            <a:r>
              <a:rPr lang="es-MX" sz="2400" b="1" spc="-10" dirty="0">
                <a:cs typeface="Verdana"/>
              </a:rPr>
              <a:t>resultados </a:t>
            </a:r>
            <a:r>
              <a:rPr lang="es-MX" sz="2400" b="1" spc="75" dirty="0">
                <a:cs typeface="Verdana"/>
              </a:rPr>
              <a:t>de </a:t>
            </a:r>
            <a:r>
              <a:rPr lang="es-MX" sz="2400" b="1" dirty="0">
                <a:cs typeface="Verdana"/>
              </a:rPr>
              <a:t>las</a:t>
            </a:r>
            <a:r>
              <a:rPr lang="es-MX" sz="2400" b="1" spc="40" dirty="0">
                <a:cs typeface="Verdana"/>
              </a:rPr>
              <a:t>  </a:t>
            </a:r>
            <a:r>
              <a:rPr lang="es-MX" sz="2400" b="1" dirty="0">
                <a:cs typeface="Verdana"/>
              </a:rPr>
              <a:t>actividades</a:t>
            </a:r>
            <a:r>
              <a:rPr lang="es-MX" sz="2400" b="1" spc="35" dirty="0">
                <a:cs typeface="Verdana"/>
              </a:rPr>
              <a:t> </a:t>
            </a:r>
            <a:r>
              <a:rPr lang="es-MX" sz="2400" b="1" spc="-25" dirty="0">
                <a:cs typeface="Verdana"/>
              </a:rPr>
              <a:t>de </a:t>
            </a:r>
            <a:r>
              <a:rPr lang="es-MX" sz="2400" b="1" dirty="0">
                <a:cs typeface="Verdana"/>
              </a:rPr>
              <a:t>Contraloría </a:t>
            </a:r>
            <a:r>
              <a:rPr lang="es-MX" sz="2400" b="1" spc="-25" dirty="0">
                <a:cs typeface="Verdana"/>
              </a:rPr>
              <a:t>Social </a:t>
            </a:r>
            <a:r>
              <a:rPr lang="es-MX" sz="2400" b="1" dirty="0">
                <a:cs typeface="Verdana"/>
              </a:rPr>
              <a:t>realizadas,</a:t>
            </a:r>
            <a:r>
              <a:rPr lang="es-MX" sz="2400" b="1" spc="390" dirty="0">
                <a:cs typeface="Verdana"/>
              </a:rPr>
              <a:t> </a:t>
            </a:r>
            <a:r>
              <a:rPr lang="es-MX" sz="2400" b="1" dirty="0">
                <a:cs typeface="Verdana"/>
              </a:rPr>
              <a:t>así</a:t>
            </a:r>
            <a:r>
              <a:rPr lang="es-MX" sz="2400" b="1" spc="409" dirty="0">
                <a:cs typeface="Verdana"/>
              </a:rPr>
              <a:t>  </a:t>
            </a:r>
            <a:r>
              <a:rPr lang="es-MX" sz="2400" b="1" spc="65" dirty="0">
                <a:cs typeface="Verdana"/>
              </a:rPr>
              <a:t>como </a:t>
            </a:r>
            <a:r>
              <a:rPr lang="es-MX" sz="2400" b="1" dirty="0">
                <a:cs typeface="Verdana"/>
              </a:rPr>
              <a:t>dar</a:t>
            </a:r>
            <a:r>
              <a:rPr lang="es-MX" sz="2400" b="1" spc="95" dirty="0">
                <a:cs typeface="Verdana"/>
              </a:rPr>
              <a:t> </a:t>
            </a:r>
            <a:r>
              <a:rPr lang="es-MX" sz="2400" b="1" dirty="0">
                <a:cs typeface="Verdana"/>
              </a:rPr>
              <a:t>seguimiento,</a:t>
            </a:r>
            <a:r>
              <a:rPr lang="es-MX" sz="2400" b="1" spc="100" dirty="0">
                <a:cs typeface="Verdana"/>
              </a:rPr>
              <a:t> </a:t>
            </a:r>
            <a:r>
              <a:rPr lang="es-MX" sz="2400" b="1" spc="60" dirty="0">
                <a:cs typeface="Verdana"/>
              </a:rPr>
              <a:t>en</a:t>
            </a:r>
            <a:r>
              <a:rPr lang="es-MX" sz="2400" b="1" spc="95" dirty="0">
                <a:cs typeface="Verdana"/>
              </a:rPr>
              <a:t> </a:t>
            </a:r>
            <a:r>
              <a:rPr lang="es-MX" sz="2400" b="1" spc="-25" dirty="0">
                <a:cs typeface="Verdana"/>
              </a:rPr>
              <a:t>su </a:t>
            </a:r>
            <a:r>
              <a:rPr lang="es-MX" sz="2400" b="1" spc="-70" dirty="0">
                <a:cs typeface="Verdana"/>
              </a:rPr>
              <a:t>caso,</a:t>
            </a:r>
            <a:r>
              <a:rPr lang="es-MX" sz="2400" b="1" spc="-220" dirty="0">
                <a:cs typeface="Verdana"/>
              </a:rPr>
              <a:t> </a:t>
            </a:r>
            <a:r>
              <a:rPr lang="es-MX" sz="2400" b="1" spc="-35" dirty="0">
                <a:cs typeface="Verdana"/>
              </a:rPr>
              <a:t>a</a:t>
            </a:r>
            <a:r>
              <a:rPr lang="es-MX" sz="2400" b="1" spc="-204" dirty="0">
                <a:cs typeface="Verdana"/>
              </a:rPr>
              <a:t> </a:t>
            </a:r>
            <a:r>
              <a:rPr lang="es-MX" sz="2400" b="1" spc="-30" dirty="0">
                <a:cs typeface="Verdana"/>
              </a:rPr>
              <a:t>los</a:t>
            </a:r>
            <a:r>
              <a:rPr lang="es-MX" sz="2400" b="1" spc="-204" dirty="0">
                <a:cs typeface="Verdana"/>
              </a:rPr>
              <a:t> </a:t>
            </a:r>
            <a:r>
              <a:rPr lang="es-MX" sz="2400" b="1" spc="-10" dirty="0">
                <a:cs typeface="Verdana"/>
              </a:rPr>
              <a:t>mismos. </a:t>
            </a:r>
            <a:endParaRPr lang="es-MX" sz="2400" b="1" dirty="0">
              <a:cs typeface="Verdana"/>
            </a:endParaRP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15293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7CD9CA32-E92D-4924-AF2D-133AAC883079}"/>
              </a:ext>
            </a:extLst>
          </p:cNvPr>
          <p:cNvSpPr txBox="1"/>
          <p:nvPr/>
        </p:nvSpPr>
        <p:spPr>
          <a:xfrm>
            <a:off x="1276643" y="1895247"/>
            <a:ext cx="9850902" cy="3359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40029" marR="5080" indent="-227329" algn="just">
              <a:lnSpc>
                <a:spcPct val="150000"/>
              </a:lnSpc>
              <a:spcBef>
                <a:spcPts val="430"/>
              </a:spcBef>
              <a:buFont typeface="Arial MT"/>
              <a:buChar char="•"/>
              <a:tabLst>
                <a:tab pos="241300" algn="l"/>
              </a:tabLst>
            </a:pPr>
            <a:r>
              <a:rPr lang="es-MX" sz="2400" spc="35" dirty="0">
                <a:cs typeface="Verdana"/>
              </a:rPr>
              <a:t>El</a:t>
            </a:r>
            <a:r>
              <a:rPr lang="es-MX" sz="2400" spc="1725" dirty="0">
                <a:cs typeface="Verdana"/>
              </a:rPr>
              <a:t> </a:t>
            </a:r>
            <a:r>
              <a:rPr lang="es-MX" sz="2400" spc="55" dirty="0">
                <a:cs typeface="Verdana"/>
              </a:rPr>
              <a:t>Comité</a:t>
            </a:r>
            <a:r>
              <a:rPr lang="es-MX" sz="2400" spc="1725" dirty="0">
                <a:cs typeface="Verdana"/>
              </a:rPr>
              <a:t> </a:t>
            </a:r>
            <a:r>
              <a:rPr lang="es-MX" sz="2400" spc="85" dirty="0">
                <a:cs typeface="Verdana"/>
              </a:rPr>
              <a:t>de</a:t>
            </a:r>
            <a:r>
              <a:rPr lang="es-MX" sz="2400" spc="1714" dirty="0">
                <a:cs typeface="Verdana"/>
              </a:rPr>
              <a:t> </a:t>
            </a:r>
            <a:r>
              <a:rPr lang="es-MX" sz="2400" spc="-5" dirty="0">
                <a:cs typeface="Verdana"/>
              </a:rPr>
              <a:t>Contraloría</a:t>
            </a:r>
            <a:r>
              <a:rPr lang="es-MX" sz="2400" spc="1725" dirty="0">
                <a:cs typeface="Verdana"/>
              </a:rPr>
              <a:t> </a:t>
            </a:r>
            <a:r>
              <a:rPr lang="es-MX" sz="2400" spc="-30" dirty="0">
                <a:cs typeface="Verdana"/>
              </a:rPr>
              <a:t>Social</a:t>
            </a:r>
            <a:r>
              <a:rPr lang="es-MX" sz="2400" spc="-20" dirty="0">
                <a:cs typeface="Verdana"/>
              </a:rPr>
              <a:t> 	</a:t>
            </a:r>
            <a:r>
              <a:rPr lang="es-MX" sz="2400" spc="-170" dirty="0">
                <a:cs typeface="Verdana"/>
              </a:rPr>
              <a:t>(CCS)</a:t>
            </a:r>
            <a:r>
              <a:rPr lang="es-MX" sz="2400" spc="3385" dirty="0">
                <a:cs typeface="Verdana"/>
              </a:rPr>
              <a:t> </a:t>
            </a:r>
            <a:r>
              <a:rPr lang="es-MX" sz="2400" spc="40" dirty="0">
                <a:cs typeface="Verdana"/>
              </a:rPr>
              <a:t>del</a:t>
            </a:r>
            <a:r>
              <a:rPr lang="es-MX" sz="2400" spc="3370" dirty="0">
                <a:cs typeface="Verdana"/>
              </a:rPr>
              <a:t> </a:t>
            </a:r>
            <a:r>
              <a:rPr lang="es-MX" sz="2400" spc="10" dirty="0">
                <a:cs typeface="Verdana"/>
              </a:rPr>
              <a:t>CEP,</a:t>
            </a:r>
            <a:r>
              <a:rPr lang="es-MX" sz="2400" spc="3370" dirty="0">
                <a:cs typeface="Verdana"/>
              </a:rPr>
              <a:t> </a:t>
            </a:r>
            <a:r>
              <a:rPr lang="es-MX" sz="2400" spc="40" dirty="0">
                <a:cs typeface="Verdana"/>
              </a:rPr>
              <a:t>podrá</a:t>
            </a:r>
            <a:r>
              <a:rPr lang="es-MX" sz="2400" spc="3379" dirty="0">
                <a:cs typeface="Verdana"/>
              </a:rPr>
              <a:t> </a:t>
            </a:r>
            <a:r>
              <a:rPr lang="es-MX" sz="2400" spc="-55" dirty="0">
                <a:cs typeface="Verdana"/>
              </a:rPr>
              <a:t>estar</a:t>
            </a:r>
            <a:r>
              <a:rPr lang="es-MX" sz="2400" spc="-50" dirty="0">
                <a:cs typeface="Verdana"/>
              </a:rPr>
              <a:t> 	</a:t>
            </a:r>
            <a:r>
              <a:rPr lang="es-MX" sz="2400" spc="45" dirty="0">
                <a:cs typeface="Verdana"/>
              </a:rPr>
              <a:t>integrado</a:t>
            </a:r>
            <a:r>
              <a:rPr lang="es-MX" sz="2400" spc="-225" dirty="0">
                <a:cs typeface="Verdana"/>
              </a:rPr>
              <a:t> </a:t>
            </a:r>
            <a:r>
              <a:rPr lang="es-MX" sz="2400" spc="30" dirty="0">
                <a:cs typeface="Verdana"/>
              </a:rPr>
              <a:t>por</a:t>
            </a:r>
            <a:r>
              <a:rPr lang="es-MX" sz="2400" spc="-204" dirty="0">
                <a:cs typeface="Verdana"/>
              </a:rPr>
              <a:t> </a:t>
            </a:r>
            <a:r>
              <a:rPr lang="es-MX" sz="2400" spc="-85" dirty="0">
                <a:cs typeface="Verdana"/>
              </a:rPr>
              <a:t>mujer(es)</a:t>
            </a:r>
            <a:r>
              <a:rPr lang="es-MX" sz="2400" spc="-204" dirty="0">
                <a:cs typeface="Verdana"/>
              </a:rPr>
              <a:t> </a:t>
            </a:r>
            <a:r>
              <a:rPr lang="es-MX" sz="2400" spc="-150" dirty="0">
                <a:cs typeface="Verdana"/>
              </a:rPr>
              <a:t>y</a:t>
            </a:r>
            <a:r>
              <a:rPr lang="es-MX" sz="2400" spc="-225" dirty="0">
                <a:cs typeface="Verdana"/>
              </a:rPr>
              <a:t> </a:t>
            </a:r>
            <a:r>
              <a:rPr lang="es-MX" sz="2400" spc="-40" dirty="0">
                <a:cs typeface="Verdana"/>
              </a:rPr>
              <a:t>hombre(s)</a:t>
            </a:r>
            <a:r>
              <a:rPr lang="es-MX" sz="2400" spc="-140" dirty="0">
                <a:cs typeface="Verdana"/>
              </a:rPr>
              <a:t> 	</a:t>
            </a:r>
            <a:r>
              <a:rPr lang="es-MX" sz="2400" spc="5" dirty="0">
                <a:cs typeface="Verdana"/>
              </a:rPr>
              <a:t>beneficiarios</a:t>
            </a:r>
            <a:r>
              <a:rPr lang="es-MX" sz="2400" spc="285" dirty="0">
                <a:cs typeface="Verdana"/>
              </a:rPr>
              <a:t> </a:t>
            </a:r>
            <a:r>
              <a:rPr lang="es-MX" sz="2400" spc="65" dirty="0">
                <a:cs typeface="Verdana"/>
              </a:rPr>
              <a:t>en</a:t>
            </a:r>
            <a:r>
              <a:rPr lang="es-MX" sz="2400" spc="300" dirty="0">
                <a:cs typeface="Verdana"/>
              </a:rPr>
              <a:t> </a:t>
            </a:r>
            <a:r>
              <a:rPr lang="es-MX" sz="2400" spc="30" dirty="0">
                <a:cs typeface="Verdana"/>
              </a:rPr>
              <a:t>cada</a:t>
            </a:r>
            <a:r>
              <a:rPr lang="es-MX" sz="2400" spc="285" dirty="0">
                <a:cs typeface="Verdana"/>
              </a:rPr>
              <a:t> </a:t>
            </a:r>
            <a:r>
              <a:rPr lang="es-MX" sz="2400" spc="50" dirty="0">
                <a:cs typeface="Verdana"/>
              </a:rPr>
              <a:t>tipo</a:t>
            </a:r>
            <a:r>
              <a:rPr lang="es-MX" sz="2400" spc="290" dirty="0">
                <a:cs typeface="Verdana"/>
              </a:rPr>
              <a:t> </a:t>
            </a:r>
            <a:r>
              <a:rPr lang="es-MX" sz="2400" spc="85" dirty="0">
                <a:cs typeface="Verdana"/>
              </a:rPr>
              <a:t>de</a:t>
            </a:r>
            <a:r>
              <a:rPr lang="es-MX" sz="2400" spc="290" dirty="0">
                <a:cs typeface="Verdana"/>
              </a:rPr>
              <a:t> </a:t>
            </a:r>
            <a:r>
              <a:rPr lang="es-MX" sz="2400" spc="-40" dirty="0">
                <a:cs typeface="Verdana"/>
              </a:rPr>
              <a:t>beca.</a:t>
            </a:r>
            <a:r>
              <a:rPr lang="es-MX" sz="2400" spc="-415" dirty="0">
                <a:cs typeface="Verdana"/>
              </a:rPr>
              <a:t> 	</a:t>
            </a:r>
            <a:r>
              <a:rPr lang="es-MX" sz="2400" spc="-35" dirty="0">
                <a:cs typeface="Verdana"/>
              </a:rPr>
              <a:t>Las</a:t>
            </a:r>
            <a:r>
              <a:rPr lang="es-MX" sz="2400" spc="930" dirty="0">
                <a:cs typeface="Verdana"/>
              </a:rPr>
              <a:t> </a:t>
            </a:r>
            <a:r>
              <a:rPr lang="es-MX" sz="2400" dirty="0">
                <a:cs typeface="Verdana"/>
              </a:rPr>
              <a:t>personas</a:t>
            </a:r>
            <a:r>
              <a:rPr lang="es-MX" sz="2400" spc="930" dirty="0">
                <a:cs typeface="Verdana"/>
              </a:rPr>
              <a:t> </a:t>
            </a:r>
            <a:r>
              <a:rPr lang="es-MX" sz="2400" spc="5" dirty="0">
                <a:cs typeface="Verdana"/>
              </a:rPr>
              <a:t>beneficiarias</a:t>
            </a:r>
            <a:r>
              <a:rPr lang="es-MX" sz="2400" spc="925" dirty="0">
                <a:cs typeface="Verdana"/>
              </a:rPr>
              <a:t> </a:t>
            </a:r>
            <a:r>
              <a:rPr lang="es-MX" sz="2400" spc="50" dirty="0">
                <a:cs typeface="Verdana"/>
              </a:rPr>
              <a:t>podrán</a:t>
            </a:r>
            <a:r>
              <a:rPr lang="es-MX" sz="2400" dirty="0">
                <a:cs typeface="Verdana"/>
              </a:rPr>
              <a:t> 	</a:t>
            </a:r>
            <a:r>
              <a:rPr lang="es-MX" sz="2400" spc="15" dirty="0">
                <a:cs typeface="Verdana"/>
              </a:rPr>
              <a:t>participar</a:t>
            </a:r>
            <a:r>
              <a:rPr lang="es-MX" sz="2400" spc="2830" dirty="0">
                <a:cs typeface="Verdana"/>
              </a:rPr>
              <a:t> </a:t>
            </a:r>
            <a:r>
              <a:rPr lang="es-MX" sz="2400" spc="85" dirty="0">
                <a:cs typeface="Verdana"/>
              </a:rPr>
              <a:t>de</a:t>
            </a:r>
            <a:r>
              <a:rPr lang="es-MX" sz="2400" spc="2840" dirty="0">
                <a:cs typeface="Verdana"/>
              </a:rPr>
              <a:t> </a:t>
            </a:r>
            <a:r>
              <a:rPr lang="es-MX" sz="2400" spc="25" dirty="0">
                <a:cs typeface="Verdana"/>
              </a:rPr>
              <a:t>manera</a:t>
            </a:r>
            <a:r>
              <a:rPr lang="es-MX" sz="2400" spc="2825" dirty="0">
                <a:cs typeface="Verdana"/>
              </a:rPr>
              <a:t> </a:t>
            </a:r>
            <a:r>
              <a:rPr lang="es-MX" sz="2400" spc="10" dirty="0">
                <a:cs typeface="Verdana"/>
              </a:rPr>
              <a:t>libre</a:t>
            </a:r>
            <a:r>
              <a:rPr lang="es-MX" sz="2400" spc="2835" dirty="0">
                <a:cs typeface="Verdana"/>
              </a:rPr>
              <a:t> </a:t>
            </a:r>
            <a:r>
              <a:rPr lang="es-MX" sz="2400" spc="-150" dirty="0">
                <a:cs typeface="Verdana"/>
              </a:rPr>
              <a:t>y</a:t>
            </a:r>
            <a:r>
              <a:rPr lang="es-MX" sz="2400" spc="-90" dirty="0">
                <a:cs typeface="Verdana"/>
              </a:rPr>
              <a:t> 	</a:t>
            </a:r>
            <a:r>
              <a:rPr lang="es-MX" sz="2400" spc="-50" dirty="0">
                <a:cs typeface="Verdana"/>
              </a:rPr>
              <a:t>voluntaria.</a:t>
            </a:r>
            <a:endParaRPr lang="es-MX" sz="2400" dirty="0">
              <a:cs typeface="Verdana"/>
            </a:endParaRPr>
          </a:p>
          <a:p>
            <a:pPr marL="240029" marR="5715" indent="-227329" algn="just">
              <a:lnSpc>
                <a:spcPct val="150000"/>
              </a:lnSpc>
              <a:spcBef>
                <a:spcPts val="5"/>
              </a:spcBef>
              <a:buFont typeface="Arial MT"/>
              <a:buChar char="•"/>
              <a:tabLst>
                <a:tab pos="241300" algn="l"/>
              </a:tabLst>
            </a:pPr>
            <a:r>
              <a:rPr lang="es-MX" sz="2400" dirty="0">
                <a:cs typeface="Verdana"/>
              </a:rPr>
              <a:t>Las</a:t>
            </a:r>
            <a:r>
              <a:rPr lang="es-MX" sz="2400" spc="484" dirty="0">
                <a:cs typeface="Verdana"/>
              </a:rPr>
              <a:t> </a:t>
            </a:r>
            <a:r>
              <a:rPr lang="es-MX" sz="2400" dirty="0">
                <a:cs typeface="Verdana"/>
              </a:rPr>
              <a:t>y</a:t>
            </a:r>
            <a:r>
              <a:rPr lang="es-MX" sz="2400" spc="480" dirty="0">
                <a:cs typeface="Verdana"/>
              </a:rPr>
              <a:t> </a:t>
            </a:r>
            <a:r>
              <a:rPr lang="es-MX" sz="2400" dirty="0">
                <a:cs typeface="Verdana"/>
              </a:rPr>
              <a:t>los</a:t>
            </a:r>
            <a:r>
              <a:rPr lang="es-MX" sz="2400" spc="484" dirty="0">
                <a:cs typeface="Verdana"/>
              </a:rPr>
              <a:t> </a:t>
            </a:r>
            <a:r>
              <a:rPr lang="es-MX" sz="2400" dirty="0">
                <a:cs typeface="Verdana"/>
              </a:rPr>
              <a:t>estudiantes</a:t>
            </a:r>
            <a:r>
              <a:rPr lang="es-MX" sz="2400" spc="484" dirty="0">
                <a:cs typeface="Verdana"/>
              </a:rPr>
              <a:t> </a:t>
            </a:r>
            <a:r>
              <a:rPr lang="es-MX" sz="2400" spc="80" dirty="0">
                <a:cs typeface="Verdana"/>
              </a:rPr>
              <a:t>que</a:t>
            </a:r>
            <a:r>
              <a:rPr lang="es-MX" sz="2400" spc="490" dirty="0">
                <a:cs typeface="Verdana"/>
              </a:rPr>
              <a:t> </a:t>
            </a:r>
            <a:r>
              <a:rPr lang="es-MX" sz="2400" dirty="0">
                <a:cs typeface="Verdana"/>
              </a:rPr>
              <a:t>vayan</a:t>
            </a:r>
            <a:r>
              <a:rPr lang="es-MX" sz="2400" spc="484" dirty="0">
                <a:cs typeface="Verdana"/>
              </a:rPr>
              <a:t> </a:t>
            </a:r>
            <a:r>
              <a:rPr lang="es-MX" sz="2400" spc="-60" dirty="0">
                <a:cs typeface="Verdana"/>
              </a:rPr>
              <a:t>a 	</a:t>
            </a:r>
            <a:r>
              <a:rPr lang="es-MX" sz="2400" dirty="0">
                <a:cs typeface="Verdana"/>
              </a:rPr>
              <a:t>desempeñarse</a:t>
            </a:r>
            <a:r>
              <a:rPr lang="es-MX" sz="2400" spc="470" dirty="0">
                <a:cs typeface="Verdana"/>
              </a:rPr>
              <a:t> </a:t>
            </a:r>
            <a:r>
              <a:rPr lang="es-MX" sz="2400" spc="65" dirty="0">
                <a:cs typeface="Verdana"/>
              </a:rPr>
              <a:t>en</a:t>
            </a:r>
            <a:r>
              <a:rPr lang="es-MX" sz="2400" spc="465" dirty="0">
                <a:cs typeface="Verdana"/>
              </a:rPr>
              <a:t> </a:t>
            </a:r>
            <a:r>
              <a:rPr lang="es-MX" sz="2400" dirty="0">
                <a:cs typeface="Verdana"/>
              </a:rPr>
              <a:t>el</a:t>
            </a:r>
            <a:r>
              <a:rPr lang="es-MX" sz="2400" spc="465" dirty="0">
                <a:cs typeface="Verdana"/>
              </a:rPr>
              <a:t> </a:t>
            </a:r>
            <a:r>
              <a:rPr lang="es-MX" sz="2400" dirty="0">
                <a:cs typeface="Verdana"/>
              </a:rPr>
              <a:t>CCS,</a:t>
            </a:r>
            <a:r>
              <a:rPr lang="es-MX" sz="2400" spc="459" dirty="0">
                <a:cs typeface="Verdana"/>
              </a:rPr>
              <a:t> </a:t>
            </a:r>
            <a:r>
              <a:rPr lang="es-MX" sz="2400" spc="35" dirty="0">
                <a:cs typeface="Verdana"/>
              </a:rPr>
              <a:t>deberán 	</a:t>
            </a:r>
            <a:r>
              <a:rPr lang="es-MX" sz="2400" spc="65" dirty="0">
                <a:cs typeface="Verdana"/>
              </a:rPr>
              <a:t>cumplir</a:t>
            </a:r>
            <a:r>
              <a:rPr lang="es-MX" sz="2400" spc="390" dirty="0">
                <a:cs typeface="Verdana"/>
              </a:rPr>
              <a:t>    </a:t>
            </a:r>
            <a:r>
              <a:rPr lang="es-MX" sz="2400" spc="80" dirty="0">
                <a:cs typeface="Verdana"/>
              </a:rPr>
              <a:t>con</a:t>
            </a:r>
            <a:r>
              <a:rPr lang="es-MX" sz="2400" spc="395" dirty="0">
                <a:cs typeface="Verdana"/>
              </a:rPr>
              <a:t>    </a:t>
            </a:r>
            <a:r>
              <a:rPr lang="es-MX" sz="2400" dirty="0">
                <a:cs typeface="Verdana"/>
              </a:rPr>
              <a:t>los</a:t>
            </a:r>
            <a:r>
              <a:rPr lang="es-MX" sz="2400" spc="395" dirty="0">
                <a:cs typeface="Verdana"/>
              </a:rPr>
              <a:t>    </a:t>
            </a:r>
            <a:r>
              <a:rPr lang="es-MX" sz="2400" spc="-10" dirty="0">
                <a:cs typeface="Verdana"/>
              </a:rPr>
              <a:t>siguientes 	requisitos:</a:t>
            </a:r>
            <a:endParaRPr lang="es-MX" sz="2400" dirty="0"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342152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7CD9CA32-E92D-4924-AF2D-133AAC883079}"/>
              </a:ext>
            </a:extLst>
          </p:cNvPr>
          <p:cNvSpPr txBox="1"/>
          <p:nvPr/>
        </p:nvSpPr>
        <p:spPr>
          <a:xfrm>
            <a:off x="1276643" y="1754570"/>
            <a:ext cx="9850902" cy="4259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40029" marR="8255" indent="-227329" algn="just">
              <a:lnSpc>
                <a:spcPct val="150000"/>
              </a:lnSpc>
              <a:spcBef>
                <a:spcPts val="480"/>
              </a:spcBef>
              <a:buFont typeface="Arial MT"/>
              <a:buChar char="•"/>
              <a:tabLst>
                <a:tab pos="241300" algn="l"/>
              </a:tabLst>
            </a:pPr>
            <a:r>
              <a:rPr lang="es-MX" sz="2400" dirty="0">
                <a:cs typeface="Verdana"/>
              </a:rPr>
              <a:t>Ser</a:t>
            </a:r>
            <a:r>
              <a:rPr lang="es-MX" sz="2400" spc="165" dirty="0">
                <a:cs typeface="Verdana"/>
              </a:rPr>
              <a:t> </a:t>
            </a:r>
            <a:r>
              <a:rPr lang="es-MX" sz="2400" dirty="0">
                <a:cs typeface="Verdana"/>
              </a:rPr>
              <a:t>estudiante</a:t>
            </a:r>
            <a:r>
              <a:rPr lang="es-MX" sz="2400" spc="190" dirty="0">
                <a:cs typeface="Verdana"/>
              </a:rPr>
              <a:t> </a:t>
            </a:r>
            <a:r>
              <a:rPr lang="es-MX" sz="2400" dirty="0">
                <a:cs typeface="Verdana"/>
              </a:rPr>
              <a:t>regular</a:t>
            </a:r>
            <a:r>
              <a:rPr lang="es-MX" sz="2400" spc="175" dirty="0">
                <a:cs typeface="Verdana"/>
              </a:rPr>
              <a:t> </a:t>
            </a:r>
            <a:r>
              <a:rPr lang="es-MX" sz="2400" dirty="0">
                <a:cs typeface="Verdana"/>
              </a:rPr>
              <a:t>y</a:t>
            </a:r>
            <a:r>
              <a:rPr lang="es-MX" sz="2400" spc="175" dirty="0">
                <a:cs typeface="Verdana"/>
              </a:rPr>
              <a:t> </a:t>
            </a:r>
            <a:r>
              <a:rPr lang="es-MX" sz="2400" dirty="0">
                <a:cs typeface="Verdana"/>
              </a:rPr>
              <a:t>estar</a:t>
            </a:r>
            <a:r>
              <a:rPr lang="es-MX" sz="2400" spc="165" dirty="0">
                <a:cs typeface="Verdana"/>
              </a:rPr>
              <a:t> </a:t>
            </a:r>
            <a:r>
              <a:rPr lang="es-MX" sz="2400" dirty="0">
                <a:cs typeface="Verdana"/>
              </a:rPr>
              <a:t>inscrito</a:t>
            </a:r>
            <a:r>
              <a:rPr lang="es-MX" sz="2400" spc="160" dirty="0">
                <a:cs typeface="Verdana"/>
              </a:rPr>
              <a:t> </a:t>
            </a:r>
            <a:r>
              <a:rPr lang="es-MX" sz="2400" spc="60" dirty="0">
                <a:cs typeface="Verdana"/>
              </a:rPr>
              <a:t>en</a:t>
            </a:r>
            <a:r>
              <a:rPr lang="es-MX" sz="2400" spc="175" dirty="0">
                <a:cs typeface="Verdana"/>
              </a:rPr>
              <a:t> </a:t>
            </a:r>
            <a:r>
              <a:rPr lang="es-MX" sz="2400" dirty="0">
                <a:cs typeface="Verdana"/>
              </a:rPr>
              <a:t>el</a:t>
            </a:r>
            <a:r>
              <a:rPr lang="es-MX" sz="2400" spc="170" dirty="0">
                <a:cs typeface="Verdana"/>
              </a:rPr>
              <a:t> </a:t>
            </a:r>
            <a:r>
              <a:rPr lang="es-MX" sz="2400" spc="-10" dirty="0">
                <a:cs typeface="Verdana"/>
              </a:rPr>
              <a:t>semestre 	correspondiente.</a:t>
            </a:r>
            <a:endParaRPr lang="es-MX" sz="2400" dirty="0">
              <a:cs typeface="Verdana"/>
            </a:endParaRPr>
          </a:p>
          <a:p>
            <a:pPr marL="240029" marR="10160" indent="-227329" algn="just">
              <a:lnSpc>
                <a:spcPct val="150000"/>
              </a:lnSpc>
              <a:spcBef>
                <a:spcPts val="1015"/>
              </a:spcBef>
              <a:buFont typeface="Arial MT"/>
              <a:buChar char="•"/>
              <a:tabLst>
                <a:tab pos="241300" algn="l"/>
              </a:tabLst>
            </a:pPr>
            <a:r>
              <a:rPr lang="es-MX" sz="2400" dirty="0">
                <a:cs typeface="Verdana"/>
              </a:rPr>
              <a:t>Conocer</a:t>
            </a:r>
            <a:r>
              <a:rPr lang="es-MX" sz="2400" spc="80" dirty="0">
                <a:cs typeface="Verdana"/>
              </a:rPr>
              <a:t> </a:t>
            </a:r>
            <a:r>
              <a:rPr lang="es-MX" sz="2400" dirty="0">
                <a:cs typeface="Verdana"/>
              </a:rPr>
              <a:t>el</a:t>
            </a:r>
            <a:r>
              <a:rPr lang="es-MX" sz="2400" spc="80" dirty="0">
                <a:cs typeface="Verdana"/>
              </a:rPr>
              <a:t> </a:t>
            </a:r>
            <a:r>
              <a:rPr lang="es-MX" sz="2400" spc="60" dirty="0">
                <a:cs typeface="Verdana"/>
              </a:rPr>
              <a:t>Programa</a:t>
            </a:r>
            <a:r>
              <a:rPr lang="es-MX" sz="2400" spc="85" dirty="0">
                <a:cs typeface="Verdana"/>
              </a:rPr>
              <a:t> de</a:t>
            </a:r>
            <a:r>
              <a:rPr lang="es-MX" sz="2400" spc="90" dirty="0">
                <a:cs typeface="Verdana"/>
              </a:rPr>
              <a:t> </a:t>
            </a:r>
            <a:r>
              <a:rPr lang="es-MX" sz="2400" dirty="0">
                <a:cs typeface="Verdana"/>
              </a:rPr>
              <a:t>Becas</a:t>
            </a:r>
            <a:r>
              <a:rPr lang="es-MX" sz="2400" spc="95" dirty="0">
                <a:cs typeface="Verdana"/>
              </a:rPr>
              <a:t> </a:t>
            </a:r>
            <a:r>
              <a:rPr lang="es-MX" sz="2400" dirty="0">
                <a:cs typeface="Verdana"/>
              </a:rPr>
              <a:t>del</a:t>
            </a:r>
            <a:r>
              <a:rPr lang="es-MX" sz="2400" spc="90" dirty="0">
                <a:cs typeface="Verdana"/>
              </a:rPr>
              <a:t> </a:t>
            </a:r>
            <a:r>
              <a:rPr lang="es-MX" sz="2400" dirty="0">
                <a:cs typeface="Verdana"/>
              </a:rPr>
              <a:t>CSAEGRO</a:t>
            </a:r>
            <a:r>
              <a:rPr lang="es-MX" sz="2400" spc="85" dirty="0">
                <a:cs typeface="Verdana"/>
              </a:rPr>
              <a:t> </a:t>
            </a:r>
            <a:r>
              <a:rPr lang="es-MX" sz="2400" spc="-125" dirty="0">
                <a:cs typeface="Verdana"/>
              </a:rPr>
              <a:t>o,</a:t>
            </a:r>
            <a:r>
              <a:rPr lang="es-MX" sz="2400" spc="100" dirty="0">
                <a:cs typeface="Verdana"/>
              </a:rPr>
              <a:t> </a:t>
            </a:r>
            <a:r>
              <a:rPr lang="es-MX" sz="2400" spc="65" dirty="0">
                <a:cs typeface="Verdana"/>
              </a:rPr>
              <a:t>en</a:t>
            </a:r>
            <a:r>
              <a:rPr lang="es-MX" sz="2400" spc="80" dirty="0">
                <a:cs typeface="Verdana"/>
              </a:rPr>
              <a:t> </a:t>
            </a:r>
            <a:r>
              <a:rPr lang="es-MX" sz="2400" spc="-25" dirty="0">
                <a:cs typeface="Verdana"/>
              </a:rPr>
              <a:t>su 	</a:t>
            </a:r>
            <a:r>
              <a:rPr lang="es-MX" sz="2400" spc="-95" dirty="0">
                <a:cs typeface="Verdana"/>
              </a:rPr>
              <a:t>caso,</a:t>
            </a:r>
            <a:r>
              <a:rPr lang="es-MX" sz="2400" spc="-130" dirty="0">
                <a:cs typeface="Verdana"/>
              </a:rPr>
              <a:t> </a:t>
            </a:r>
            <a:r>
              <a:rPr lang="es-MX" sz="2400" dirty="0">
                <a:cs typeface="Verdana"/>
              </a:rPr>
              <a:t>recibir</a:t>
            </a:r>
            <a:r>
              <a:rPr lang="es-MX" sz="2400" spc="-135" dirty="0">
                <a:cs typeface="Verdana"/>
              </a:rPr>
              <a:t> </a:t>
            </a:r>
            <a:r>
              <a:rPr lang="es-MX" sz="2400" dirty="0">
                <a:cs typeface="Verdana"/>
              </a:rPr>
              <a:t>capacitación</a:t>
            </a:r>
            <a:r>
              <a:rPr lang="es-MX" sz="2400" spc="-105" dirty="0">
                <a:cs typeface="Verdana"/>
              </a:rPr>
              <a:t> </a:t>
            </a:r>
            <a:r>
              <a:rPr lang="es-MX" sz="2400" dirty="0">
                <a:cs typeface="Verdana"/>
              </a:rPr>
              <a:t>sobre</a:t>
            </a:r>
            <a:r>
              <a:rPr lang="es-MX" sz="2400" spc="-130" dirty="0">
                <a:cs typeface="Verdana"/>
              </a:rPr>
              <a:t> </a:t>
            </a:r>
            <a:r>
              <a:rPr lang="es-MX" sz="2400" spc="75" dirty="0">
                <a:cs typeface="Verdana"/>
              </a:rPr>
              <a:t>dicho</a:t>
            </a:r>
            <a:r>
              <a:rPr lang="es-MX" sz="2400" spc="-130" dirty="0">
                <a:cs typeface="Verdana"/>
              </a:rPr>
              <a:t> </a:t>
            </a:r>
            <a:r>
              <a:rPr lang="es-MX" sz="2400" spc="-10" dirty="0">
                <a:cs typeface="Verdana"/>
              </a:rPr>
              <a:t>programa.</a:t>
            </a:r>
            <a:endParaRPr lang="es-MX" sz="2400" dirty="0">
              <a:cs typeface="Verdana"/>
            </a:endParaRPr>
          </a:p>
          <a:p>
            <a:pPr marL="240029" marR="5080" indent="-227329" algn="just">
              <a:lnSpc>
                <a:spcPct val="150000"/>
              </a:lnSpc>
              <a:spcBef>
                <a:spcPts val="960"/>
              </a:spcBef>
              <a:buFont typeface="Arial MT"/>
              <a:buChar char="•"/>
              <a:tabLst>
                <a:tab pos="241300" algn="l"/>
              </a:tabLst>
            </a:pPr>
            <a:r>
              <a:rPr lang="es-MX" sz="2400" dirty="0">
                <a:cs typeface="Verdana"/>
              </a:rPr>
              <a:t>Previo</a:t>
            </a:r>
            <a:r>
              <a:rPr lang="es-MX" sz="2400" spc="-120" dirty="0">
                <a:cs typeface="Verdana"/>
              </a:rPr>
              <a:t> </a:t>
            </a:r>
            <a:r>
              <a:rPr lang="es-MX" sz="2400" dirty="0">
                <a:cs typeface="Verdana"/>
              </a:rPr>
              <a:t>a</a:t>
            </a:r>
            <a:r>
              <a:rPr lang="es-MX" sz="2400" spc="-114" dirty="0">
                <a:cs typeface="Verdana"/>
              </a:rPr>
              <a:t> </a:t>
            </a:r>
            <a:r>
              <a:rPr lang="es-MX" sz="2400" spc="-10" dirty="0">
                <a:cs typeface="Verdana"/>
              </a:rPr>
              <a:t>la</a:t>
            </a:r>
            <a:r>
              <a:rPr lang="es-MX" sz="2400" spc="-125" dirty="0">
                <a:cs typeface="Verdana"/>
              </a:rPr>
              <a:t> </a:t>
            </a:r>
            <a:r>
              <a:rPr lang="es-MX" sz="2400" dirty="0">
                <a:cs typeface="Verdana"/>
              </a:rPr>
              <a:t>aplicación</a:t>
            </a:r>
            <a:r>
              <a:rPr lang="es-MX" sz="2400" spc="-120" dirty="0">
                <a:cs typeface="Verdana"/>
              </a:rPr>
              <a:t> </a:t>
            </a:r>
            <a:r>
              <a:rPr lang="es-MX" sz="2400" dirty="0">
                <a:cs typeface="Verdana"/>
              </a:rPr>
              <a:t>del</a:t>
            </a:r>
            <a:r>
              <a:rPr lang="es-MX" sz="2400" spc="-114" dirty="0">
                <a:cs typeface="Verdana"/>
              </a:rPr>
              <a:t> </a:t>
            </a:r>
            <a:r>
              <a:rPr lang="es-MX" sz="2400" dirty="0">
                <a:cs typeface="Verdana"/>
              </a:rPr>
              <a:t>Informe</a:t>
            </a:r>
            <a:r>
              <a:rPr lang="es-MX" sz="2400" spc="-105" dirty="0">
                <a:cs typeface="Verdana"/>
              </a:rPr>
              <a:t> </a:t>
            </a:r>
            <a:r>
              <a:rPr lang="es-MX" sz="2400" spc="80" dirty="0">
                <a:cs typeface="Verdana"/>
              </a:rPr>
              <a:t>de</a:t>
            </a:r>
            <a:r>
              <a:rPr lang="es-MX" sz="2400" spc="-114" dirty="0">
                <a:cs typeface="Verdana"/>
              </a:rPr>
              <a:t> </a:t>
            </a:r>
            <a:r>
              <a:rPr lang="es-MX" sz="2400" spc="-10" dirty="0">
                <a:cs typeface="Verdana"/>
              </a:rPr>
              <a:t>Contraloría</a:t>
            </a:r>
            <a:r>
              <a:rPr lang="es-MX" sz="2400" spc="-110" dirty="0">
                <a:cs typeface="Verdana"/>
              </a:rPr>
              <a:t> </a:t>
            </a:r>
            <a:r>
              <a:rPr lang="es-MX" sz="2400" spc="-40" dirty="0">
                <a:cs typeface="Verdana"/>
              </a:rPr>
              <a:t>Social, 	</a:t>
            </a:r>
            <a:r>
              <a:rPr lang="es-MX" sz="2400" dirty="0">
                <a:cs typeface="Verdana"/>
              </a:rPr>
              <a:t>haber</a:t>
            </a:r>
            <a:r>
              <a:rPr lang="es-MX" sz="2400" spc="-40" dirty="0">
                <a:cs typeface="Verdana"/>
              </a:rPr>
              <a:t>  </a:t>
            </a:r>
            <a:r>
              <a:rPr lang="es-MX" sz="2400" dirty="0">
                <a:cs typeface="Verdana"/>
              </a:rPr>
              <a:t>recibido</a:t>
            </a:r>
            <a:r>
              <a:rPr lang="es-MX" sz="2400" spc="-40" dirty="0">
                <a:cs typeface="Verdana"/>
              </a:rPr>
              <a:t>  </a:t>
            </a:r>
            <a:r>
              <a:rPr lang="es-MX" sz="2400" dirty="0">
                <a:cs typeface="Verdana"/>
              </a:rPr>
              <a:t>capacitación</a:t>
            </a:r>
            <a:r>
              <a:rPr lang="es-MX" sz="2400" spc="-45" dirty="0">
                <a:cs typeface="Verdana"/>
              </a:rPr>
              <a:t>  </a:t>
            </a:r>
            <a:r>
              <a:rPr lang="es-MX" sz="2400" dirty="0">
                <a:cs typeface="Verdana"/>
              </a:rPr>
              <a:t>sobre</a:t>
            </a:r>
            <a:r>
              <a:rPr lang="es-MX" sz="2400" spc="-45" dirty="0">
                <a:cs typeface="Verdana"/>
              </a:rPr>
              <a:t>  </a:t>
            </a:r>
            <a:r>
              <a:rPr lang="es-MX" sz="2400" dirty="0">
                <a:cs typeface="Verdana"/>
              </a:rPr>
              <a:t>el</a:t>
            </a:r>
            <a:r>
              <a:rPr lang="es-MX" sz="2400" spc="-35" dirty="0">
                <a:cs typeface="Verdana"/>
              </a:rPr>
              <a:t>  </a:t>
            </a:r>
            <a:r>
              <a:rPr lang="es-MX" sz="2400" dirty="0">
                <a:cs typeface="Verdana"/>
              </a:rPr>
              <a:t>objetivo</a:t>
            </a:r>
            <a:r>
              <a:rPr lang="es-MX" sz="2400" spc="-45" dirty="0">
                <a:cs typeface="Verdana"/>
              </a:rPr>
              <a:t>  </a:t>
            </a:r>
            <a:r>
              <a:rPr lang="es-MX" sz="2400" dirty="0">
                <a:cs typeface="Verdana"/>
              </a:rPr>
              <a:t>y</a:t>
            </a:r>
            <a:r>
              <a:rPr lang="es-MX" sz="2400" spc="-45" dirty="0">
                <a:cs typeface="Verdana"/>
              </a:rPr>
              <a:t>  </a:t>
            </a:r>
            <a:r>
              <a:rPr lang="es-MX" sz="2400" spc="-25" dirty="0">
                <a:cs typeface="Verdana"/>
              </a:rPr>
              <a:t>los 	</a:t>
            </a:r>
            <a:r>
              <a:rPr lang="es-MX" sz="2400" dirty="0">
                <a:cs typeface="Verdana"/>
              </a:rPr>
              <a:t>beneficios</a:t>
            </a:r>
            <a:r>
              <a:rPr lang="es-MX" sz="2400" spc="210" dirty="0">
                <a:cs typeface="Verdana"/>
              </a:rPr>
              <a:t> </a:t>
            </a:r>
            <a:r>
              <a:rPr lang="es-MX" sz="2400" spc="85" dirty="0">
                <a:cs typeface="Verdana"/>
              </a:rPr>
              <a:t>de</a:t>
            </a:r>
            <a:r>
              <a:rPr lang="es-MX" sz="2400" spc="229" dirty="0">
                <a:cs typeface="Verdana"/>
              </a:rPr>
              <a:t> </a:t>
            </a:r>
            <a:r>
              <a:rPr lang="es-MX" sz="2400" dirty="0">
                <a:cs typeface="Verdana"/>
              </a:rPr>
              <a:t>la</a:t>
            </a:r>
            <a:r>
              <a:rPr lang="es-MX" sz="2400" spc="220" dirty="0">
                <a:cs typeface="Verdana"/>
              </a:rPr>
              <a:t> </a:t>
            </a:r>
            <a:r>
              <a:rPr lang="es-MX" sz="2400" dirty="0">
                <a:cs typeface="Verdana"/>
              </a:rPr>
              <a:t>Contraloría</a:t>
            </a:r>
            <a:r>
              <a:rPr lang="es-MX" sz="2400" spc="215" dirty="0">
                <a:cs typeface="Verdana"/>
              </a:rPr>
              <a:t> </a:t>
            </a:r>
            <a:r>
              <a:rPr lang="es-MX" sz="2400" dirty="0">
                <a:cs typeface="Verdana"/>
              </a:rPr>
              <a:t>Social</a:t>
            </a:r>
            <a:r>
              <a:rPr lang="es-MX" sz="2400" spc="220" dirty="0">
                <a:cs typeface="Verdana"/>
              </a:rPr>
              <a:t> </a:t>
            </a:r>
            <a:r>
              <a:rPr lang="es-MX" sz="2400" dirty="0">
                <a:cs typeface="Verdana"/>
              </a:rPr>
              <a:t>y</a:t>
            </a:r>
            <a:r>
              <a:rPr lang="es-MX" sz="2400" spc="210" dirty="0">
                <a:cs typeface="Verdana"/>
              </a:rPr>
              <a:t> </a:t>
            </a:r>
            <a:r>
              <a:rPr lang="es-MX" sz="2400" dirty="0">
                <a:cs typeface="Verdana"/>
              </a:rPr>
              <a:t>los</a:t>
            </a:r>
            <a:r>
              <a:rPr lang="es-MX" sz="2400" spc="229" dirty="0">
                <a:cs typeface="Verdana"/>
              </a:rPr>
              <a:t> </a:t>
            </a:r>
            <a:r>
              <a:rPr lang="es-MX" sz="2400" spc="-10" dirty="0">
                <a:cs typeface="Verdana"/>
              </a:rPr>
              <a:t>instrumentos </a:t>
            </a:r>
            <a:r>
              <a:rPr lang="es-MX" sz="2400" spc="85" dirty="0">
                <a:cs typeface="Verdana"/>
              </a:rPr>
              <a:t>de</a:t>
            </a:r>
            <a:r>
              <a:rPr lang="es-MX" sz="2400" spc="-95" dirty="0">
                <a:cs typeface="Verdana"/>
              </a:rPr>
              <a:t> </a:t>
            </a:r>
            <a:r>
              <a:rPr lang="es-MX" sz="2400" dirty="0">
                <a:cs typeface="Verdana"/>
              </a:rPr>
              <a:t>recolección</a:t>
            </a:r>
            <a:r>
              <a:rPr lang="es-MX" sz="2400" spc="-85" dirty="0">
                <a:cs typeface="Verdana"/>
              </a:rPr>
              <a:t> </a:t>
            </a:r>
            <a:r>
              <a:rPr lang="es-MX" sz="2400" spc="85" dirty="0">
                <a:cs typeface="Verdana"/>
              </a:rPr>
              <a:t>de</a:t>
            </a:r>
            <a:r>
              <a:rPr lang="es-MX" sz="2400" spc="-95" dirty="0">
                <a:cs typeface="Verdana"/>
              </a:rPr>
              <a:t> </a:t>
            </a:r>
            <a:r>
              <a:rPr lang="es-MX" sz="2400" spc="-10" dirty="0">
                <a:cs typeface="Verdana"/>
              </a:rPr>
              <a:t>información.</a:t>
            </a:r>
            <a:endParaRPr lang="es-MX" sz="2400" dirty="0">
              <a:cs typeface="Verdana"/>
            </a:endParaRPr>
          </a:p>
          <a:p>
            <a:pPr marL="240029" indent="-227329" algn="just">
              <a:lnSpc>
                <a:spcPct val="150000"/>
              </a:lnSpc>
              <a:spcBef>
                <a:spcPts val="660"/>
              </a:spcBef>
              <a:buFont typeface="Arial MT"/>
              <a:buChar char="•"/>
              <a:tabLst>
                <a:tab pos="240029" algn="l"/>
              </a:tabLst>
            </a:pPr>
            <a:r>
              <a:rPr lang="es-MX" sz="2400" spc="-100" dirty="0">
                <a:cs typeface="Verdana"/>
              </a:rPr>
              <a:t>Ser</a:t>
            </a:r>
            <a:r>
              <a:rPr lang="es-MX" sz="2400" spc="-185" dirty="0">
                <a:cs typeface="Verdana"/>
              </a:rPr>
              <a:t> </a:t>
            </a:r>
            <a:r>
              <a:rPr lang="es-MX" sz="2400" dirty="0">
                <a:cs typeface="Verdana"/>
              </a:rPr>
              <a:t>beneficiarios</a:t>
            </a:r>
            <a:r>
              <a:rPr lang="es-MX" sz="2400" spc="-190" dirty="0">
                <a:cs typeface="Verdana"/>
              </a:rPr>
              <a:t> </a:t>
            </a:r>
            <a:r>
              <a:rPr lang="es-MX" sz="2400" spc="50" dirty="0">
                <a:cs typeface="Verdana"/>
              </a:rPr>
              <a:t>o</a:t>
            </a:r>
            <a:r>
              <a:rPr lang="es-MX" sz="2400" spc="-204" dirty="0">
                <a:cs typeface="Verdana"/>
              </a:rPr>
              <a:t> </a:t>
            </a:r>
            <a:r>
              <a:rPr lang="es-MX" sz="2400" dirty="0">
                <a:cs typeface="Verdana"/>
              </a:rPr>
              <a:t>beneficiarias</a:t>
            </a:r>
            <a:r>
              <a:rPr lang="es-MX" sz="2400" spc="-190" dirty="0">
                <a:cs typeface="Verdana"/>
              </a:rPr>
              <a:t> </a:t>
            </a:r>
            <a:r>
              <a:rPr lang="es-MX" sz="2400" dirty="0">
                <a:cs typeface="Verdana"/>
              </a:rPr>
              <a:t>del</a:t>
            </a:r>
            <a:r>
              <a:rPr lang="es-MX" sz="2400" spc="-190" dirty="0">
                <a:cs typeface="Verdana"/>
              </a:rPr>
              <a:t> </a:t>
            </a:r>
            <a:r>
              <a:rPr lang="es-MX" sz="2400" spc="-10" dirty="0">
                <a:cs typeface="Verdana"/>
              </a:rPr>
              <a:t>Programa.</a:t>
            </a:r>
            <a:endParaRPr lang="es-MX" sz="2400" dirty="0"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31157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7CD9CA32-E92D-4924-AF2D-133AAC883079}"/>
              </a:ext>
            </a:extLst>
          </p:cNvPr>
          <p:cNvSpPr txBox="1"/>
          <p:nvPr/>
        </p:nvSpPr>
        <p:spPr>
          <a:xfrm>
            <a:off x="1276643" y="1754570"/>
            <a:ext cx="9850902" cy="52116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marR="0" lvl="0" indent="-342900" algn="just" defTabSz="914400" eaLnBrk="1" fontAlgn="auto" latinLnBrk="0" hangingPunct="1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2400" i="0" u="none" strike="noStrike" kern="0" cap="none" spc="-9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cs typeface="Verdana"/>
              </a:rPr>
              <a:t>Muerte</a:t>
            </a:r>
            <a:r>
              <a:rPr kumimoji="0" lang="es-MX" sz="2400" i="0" u="none" strike="noStrike" kern="0" cap="none" spc="-16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sz="2400" i="0" u="none" strike="noStrike" kern="0" cap="none" spc="-10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cs typeface="Verdana"/>
              </a:rPr>
              <a:t>del</a:t>
            </a:r>
            <a:r>
              <a:rPr kumimoji="0" lang="es-MX" sz="2400" i="0" u="none" strike="noStrike" kern="0" cap="none" spc="-16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sz="2400" i="0" u="none" strike="noStrike" kern="0" cap="none" spc="-3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cs typeface="Verdana"/>
              </a:rPr>
              <a:t>integrante</a:t>
            </a:r>
          </a:p>
          <a:p>
            <a:pPr marL="355600" marR="0" lvl="0" indent="-342900" algn="just" defTabSz="914400" eaLnBrk="1" fontAlgn="auto" latinLnBrk="0" hangingPunct="1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240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cs typeface="Verdana"/>
              </a:rPr>
              <a:t>Separación</a:t>
            </a:r>
            <a:r>
              <a:rPr lang="es-MX" sz="2400" kern="0" spc="160" dirty="0">
                <a:solidFill>
                  <a:srgbClr val="404040"/>
                </a:solidFill>
                <a:cs typeface="Verdana"/>
              </a:rPr>
              <a:t> </a:t>
            </a:r>
            <a:r>
              <a:rPr kumimoji="0" lang="es-MX" sz="240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cs typeface="Verdana"/>
              </a:rPr>
              <a:t>voluntaria,</a:t>
            </a:r>
            <a:r>
              <a:rPr kumimoji="0" lang="es-MX" sz="2400" i="0" u="none" strike="noStrike" kern="0" cap="none" spc="16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sz="2400" i="0" u="none" strike="noStrike" kern="0" cap="none" spc="-7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cs typeface="Verdana"/>
              </a:rPr>
              <a:t>mediante </a:t>
            </a:r>
            <a:r>
              <a:rPr kumimoji="0" lang="es-MX" sz="2400" i="0" u="none" strike="noStrike" kern="0" cap="none" spc="-11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cs typeface="Verdana"/>
              </a:rPr>
              <a:t>escrito</a:t>
            </a:r>
            <a:r>
              <a:rPr kumimoji="0" lang="es-MX" sz="2400" i="0" u="none" strike="noStrike" kern="0" cap="none" spc="-9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sz="2400" i="0" u="none" strike="noStrike" kern="0" cap="none" spc="-8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cs typeface="Verdana"/>
              </a:rPr>
              <a:t>dirigido</a:t>
            </a:r>
            <a:r>
              <a:rPr kumimoji="0" lang="es-MX" sz="2400" i="0" u="none" strike="noStrike" kern="0" cap="none" spc="-9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sz="240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cs typeface="Verdana"/>
              </a:rPr>
              <a:t>a</a:t>
            </a:r>
            <a:r>
              <a:rPr kumimoji="0" lang="es-MX" sz="2400" i="0" u="none" strike="noStrike" kern="0" cap="none" spc="-8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sz="2400" i="0" u="none" strike="noStrike" kern="0" cap="none" spc="-12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cs typeface="Verdana"/>
              </a:rPr>
              <a:t>las</a:t>
            </a:r>
            <a:r>
              <a:rPr kumimoji="0" lang="es-MX" sz="2400" i="0" u="none" strike="noStrike" kern="0" cap="none" spc="-8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sz="240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cs typeface="Verdana"/>
              </a:rPr>
              <a:t>y</a:t>
            </a:r>
            <a:r>
              <a:rPr kumimoji="0" lang="es-MX" sz="2400" i="0" u="none" strike="noStrike" kern="0" cap="none" spc="-7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sz="2400" i="0" u="none" strike="noStrike" kern="0" cap="none" spc="-8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cs typeface="Verdana"/>
              </a:rPr>
              <a:t>los</a:t>
            </a:r>
            <a:r>
              <a:rPr kumimoji="0" lang="es-MX" sz="2400" i="0" u="none" strike="noStrike" kern="0" cap="none" spc="-7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sz="2400" i="0" u="none" strike="noStrike" kern="0" cap="none" spc="-8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cs typeface="Verdana"/>
              </a:rPr>
              <a:t>miembros </a:t>
            </a:r>
            <a:r>
              <a:rPr kumimoji="0" lang="es-MX" sz="2400" i="0" u="none" strike="noStrike" kern="0" cap="none" spc="-10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cs typeface="Verdana"/>
              </a:rPr>
              <a:t>del</a:t>
            </a:r>
            <a:r>
              <a:rPr kumimoji="0" lang="es-MX" sz="2400" i="0" u="none" strike="noStrike" kern="0" cap="none" spc="-14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cs typeface="Verdana"/>
              </a:rPr>
              <a:t> </a:t>
            </a:r>
            <a:r>
              <a:rPr kumimoji="0" lang="es-MX" sz="2400" i="0" u="none" strike="noStrike" kern="0" cap="none" spc="-1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cs typeface="Verdana"/>
              </a:rPr>
              <a:t>Comité;</a:t>
            </a:r>
          </a:p>
          <a:p>
            <a:pPr marL="355600" marR="0" lvl="0" indent="-342900" algn="just" defTabSz="914400" eaLnBrk="1" fontAlgn="auto" latinLnBrk="0" hangingPunct="1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MX" sz="2400" dirty="0">
                <a:solidFill>
                  <a:srgbClr val="404040"/>
                </a:solidFill>
                <a:cs typeface="Verdana"/>
              </a:rPr>
              <a:t>Acuerdo</a:t>
            </a:r>
            <a:r>
              <a:rPr lang="es-MX" sz="2400" spc="-20" dirty="0">
                <a:solidFill>
                  <a:srgbClr val="404040"/>
                </a:solidFill>
                <a:cs typeface="Verdana"/>
              </a:rPr>
              <a:t>  </a:t>
            </a:r>
            <a:r>
              <a:rPr lang="es-MX" sz="2400" dirty="0">
                <a:solidFill>
                  <a:srgbClr val="404040"/>
                </a:solidFill>
                <a:cs typeface="Verdana"/>
              </a:rPr>
              <a:t>del</a:t>
            </a:r>
            <a:r>
              <a:rPr lang="es-MX" sz="2400" spc="-20" dirty="0">
                <a:solidFill>
                  <a:srgbClr val="404040"/>
                </a:solidFill>
                <a:cs typeface="Verdana"/>
              </a:rPr>
              <a:t>  </a:t>
            </a:r>
            <a:r>
              <a:rPr lang="es-MX" sz="2400" dirty="0">
                <a:solidFill>
                  <a:srgbClr val="404040"/>
                </a:solidFill>
                <a:cs typeface="Verdana"/>
              </a:rPr>
              <a:t>Comité</a:t>
            </a:r>
            <a:r>
              <a:rPr lang="es-MX" sz="2400" spc="-25" dirty="0">
                <a:solidFill>
                  <a:srgbClr val="404040"/>
                </a:solidFill>
                <a:cs typeface="Verdana"/>
              </a:rPr>
              <a:t>  </a:t>
            </a:r>
            <a:r>
              <a:rPr lang="es-MX" sz="2400" dirty="0">
                <a:solidFill>
                  <a:srgbClr val="404040"/>
                </a:solidFill>
                <a:cs typeface="Verdana"/>
              </a:rPr>
              <a:t>tomado</a:t>
            </a:r>
            <a:r>
              <a:rPr lang="es-MX" sz="2400" spc="-15" dirty="0">
                <a:solidFill>
                  <a:srgbClr val="404040"/>
                </a:solidFill>
                <a:cs typeface="Verdana"/>
              </a:rPr>
              <a:t>  </a:t>
            </a:r>
            <a:r>
              <a:rPr lang="es-MX" sz="2400" spc="-25" dirty="0">
                <a:solidFill>
                  <a:srgbClr val="404040"/>
                </a:solidFill>
                <a:cs typeface="Verdana"/>
              </a:rPr>
              <a:t>por</a:t>
            </a:r>
            <a:r>
              <a:rPr lang="es-MX" sz="2400" dirty="0">
                <a:cs typeface="Verdana"/>
              </a:rPr>
              <a:t> </a:t>
            </a:r>
            <a:r>
              <a:rPr lang="es-MX" sz="2400" spc="-135" dirty="0">
                <a:solidFill>
                  <a:srgbClr val="404040"/>
                </a:solidFill>
                <a:cs typeface="Verdana"/>
              </a:rPr>
              <a:t>mayoría</a:t>
            </a:r>
            <a:r>
              <a:rPr lang="es-MX" sz="2400" spc="-120" dirty="0">
                <a:solidFill>
                  <a:srgbClr val="404040"/>
                </a:solidFill>
                <a:cs typeface="Verdana"/>
              </a:rPr>
              <a:t> </a:t>
            </a:r>
            <a:r>
              <a:rPr lang="es-MX" sz="2400" spc="-90" dirty="0">
                <a:solidFill>
                  <a:srgbClr val="404040"/>
                </a:solidFill>
                <a:cs typeface="Verdana"/>
              </a:rPr>
              <a:t>de</a:t>
            </a:r>
            <a:r>
              <a:rPr lang="es-MX" sz="2400" spc="-125" dirty="0">
                <a:solidFill>
                  <a:srgbClr val="404040"/>
                </a:solidFill>
                <a:cs typeface="Verdana"/>
              </a:rPr>
              <a:t> </a:t>
            </a:r>
            <a:r>
              <a:rPr lang="es-MX" sz="2400" spc="-10" dirty="0">
                <a:solidFill>
                  <a:srgbClr val="404040"/>
                </a:solidFill>
                <a:cs typeface="Verdana"/>
              </a:rPr>
              <a:t>votos;</a:t>
            </a:r>
            <a:endParaRPr lang="es-MX" sz="2400" dirty="0">
              <a:cs typeface="Verdana"/>
            </a:endParaRPr>
          </a:p>
          <a:p>
            <a:pPr marL="355600" marR="0" lvl="0" indent="-342900" algn="just" defTabSz="914400" eaLnBrk="1" fontAlgn="auto" latinLnBrk="0" hangingPunct="1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MX" sz="2400" spc="-20" dirty="0">
                <a:solidFill>
                  <a:srgbClr val="404040"/>
                </a:solidFill>
                <a:cs typeface="Verdana"/>
              </a:rPr>
              <a:t>Acuerdo</a:t>
            </a:r>
            <a:r>
              <a:rPr lang="es-MX" sz="2400" spc="45" dirty="0">
                <a:solidFill>
                  <a:srgbClr val="404040"/>
                </a:solidFill>
                <a:cs typeface="Verdana"/>
              </a:rPr>
              <a:t> </a:t>
            </a:r>
            <a:r>
              <a:rPr lang="es-MX" sz="2400" dirty="0">
                <a:solidFill>
                  <a:srgbClr val="404040"/>
                </a:solidFill>
                <a:cs typeface="Verdana"/>
              </a:rPr>
              <a:t>de</a:t>
            </a:r>
            <a:r>
              <a:rPr lang="es-MX" sz="2400" spc="35" dirty="0">
                <a:solidFill>
                  <a:srgbClr val="404040"/>
                </a:solidFill>
                <a:cs typeface="Verdana"/>
              </a:rPr>
              <a:t> </a:t>
            </a:r>
            <a:r>
              <a:rPr lang="es-MX" sz="2400" dirty="0">
                <a:solidFill>
                  <a:srgbClr val="404040"/>
                </a:solidFill>
                <a:cs typeface="Verdana"/>
              </a:rPr>
              <a:t>la</a:t>
            </a:r>
            <a:r>
              <a:rPr lang="es-MX" sz="2400" spc="35" dirty="0">
                <a:solidFill>
                  <a:srgbClr val="404040"/>
                </a:solidFill>
                <a:cs typeface="Verdana"/>
              </a:rPr>
              <a:t> </a:t>
            </a:r>
            <a:r>
              <a:rPr lang="es-MX" sz="2400" spc="-65" dirty="0">
                <a:solidFill>
                  <a:srgbClr val="404040"/>
                </a:solidFill>
                <a:cs typeface="Verdana"/>
              </a:rPr>
              <a:t>mayoría</a:t>
            </a:r>
            <a:r>
              <a:rPr lang="es-MX" sz="2400" spc="40" dirty="0">
                <a:solidFill>
                  <a:srgbClr val="404040"/>
                </a:solidFill>
                <a:cs typeface="Verdana"/>
              </a:rPr>
              <a:t> </a:t>
            </a:r>
            <a:r>
              <a:rPr lang="es-MX" sz="2400" dirty="0">
                <a:solidFill>
                  <a:srgbClr val="404040"/>
                </a:solidFill>
                <a:cs typeface="Verdana"/>
              </a:rPr>
              <a:t>de</a:t>
            </a:r>
            <a:r>
              <a:rPr lang="es-MX" sz="2400" spc="55" dirty="0">
                <a:solidFill>
                  <a:srgbClr val="404040"/>
                </a:solidFill>
                <a:cs typeface="Verdana"/>
              </a:rPr>
              <a:t> </a:t>
            </a:r>
            <a:r>
              <a:rPr lang="es-MX" sz="2400" dirty="0">
                <a:solidFill>
                  <a:srgbClr val="404040"/>
                </a:solidFill>
                <a:cs typeface="Verdana"/>
              </a:rPr>
              <a:t>las</a:t>
            </a:r>
            <a:r>
              <a:rPr lang="es-MX" sz="2400" spc="40" dirty="0">
                <a:solidFill>
                  <a:srgbClr val="404040"/>
                </a:solidFill>
                <a:cs typeface="Verdana"/>
              </a:rPr>
              <a:t> </a:t>
            </a:r>
            <a:r>
              <a:rPr lang="es-MX" sz="2400" dirty="0">
                <a:solidFill>
                  <a:srgbClr val="404040"/>
                </a:solidFill>
                <a:cs typeface="Verdana"/>
              </a:rPr>
              <a:t>y</a:t>
            </a:r>
            <a:r>
              <a:rPr lang="es-MX" sz="2400" spc="40" dirty="0">
                <a:solidFill>
                  <a:srgbClr val="404040"/>
                </a:solidFill>
                <a:cs typeface="Verdana"/>
              </a:rPr>
              <a:t> </a:t>
            </a:r>
            <a:r>
              <a:rPr lang="es-MX" sz="2400" spc="-70" dirty="0">
                <a:solidFill>
                  <a:srgbClr val="404040"/>
                </a:solidFill>
                <a:cs typeface="Verdana"/>
              </a:rPr>
              <a:t>los </a:t>
            </a:r>
            <a:r>
              <a:rPr lang="es-MX" sz="2400" spc="-50" dirty="0">
                <a:solidFill>
                  <a:srgbClr val="404040"/>
                </a:solidFill>
                <a:cs typeface="Verdana"/>
              </a:rPr>
              <a:t>beneficiarios</a:t>
            </a:r>
            <a:r>
              <a:rPr lang="es-MX" sz="2400" spc="130" dirty="0">
                <a:solidFill>
                  <a:srgbClr val="404040"/>
                </a:solidFill>
                <a:cs typeface="Verdana"/>
              </a:rPr>
              <a:t> </a:t>
            </a:r>
            <a:r>
              <a:rPr lang="es-MX" sz="2400" dirty="0">
                <a:solidFill>
                  <a:srgbClr val="404040"/>
                </a:solidFill>
                <a:cs typeface="Verdana"/>
              </a:rPr>
              <a:t>del</a:t>
            </a:r>
            <a:r>
              <a:rPr lang="es-MX" sz="2400" spc="125" dirty="0">
                <a:solidFill>
                  <a:srgbClr val="404040"/>
                </a:solidFill>
                <a:cs typeface="Verdana"/>
              </a:rPr>
              <a:t> </a:t>
            </a:r>
            <a:r>
              <a:rPr lang="es-MX" sz="2400" dirty="0">
                <a:solidFill>
                  <a:srgbClr val="404040"/>
                </a:solidFill>
                <a:cs typeface="Verdana"/>
              </a:rPr>
              <a:t>programa</a:t>
            </a:r>
            <a:r>
              <a:rPr lang="es-MX" sz="2400" spc="125" dirty="0">
                <a:solidFill>
                  <a:srgbClr val="404040"/>
                </a:solidFill>
                <a:cs typeface="Verdana"/>
              </a:rPr>
              <a:t> </a:t>
            </a:r>
            <a:r>
              <a:rPr lang="es-MX" sz="2400" spc="-100" dirty="0">
                <a:solidFill>
                  <a:srgbClr val="404040"/>
                </a:solidFill>
                <a:cs typeface="Verdana"/>
              </a:rPr>
              <a:t>federal 	</a:t>
            </a:r>
            <a:r>
              <a:rPr lang="es-MX" sz="2400" spc="-90" dirty="0">
                <a:solidFill>
                  <a:srgbClr val="404040"/>
                </a:solidFill>
                <a:cs typeface="Verdana"/>
              </a:rPr>
              <a:t>de</a:t>
            </a:r>
            <a:r>
              <a:rPr lang="es-MX" sz="2400" spc="-140" dirty="0">
                <a:solidFill>
                  <a:srgbClr val="404040"/>
                </a:solidFill>
                <a:cs typeface="Verdana"/>
              </a:rPr>
              <a:t> </a:t>
            </a:r>
            <a:r>
              <a:rPr lang="es-MX" sz="2400" spc="-95" dirty="0">
                <a:solidFill>
                  <a:srgbClr val="404040"/>
                </a:solidFill>
                <a:cs typeface="Verdana"/>
              </a:rPr>
              <a:t>que</a:t>
            </a:r>
            <a:r>
              <a:rPr lang="es-MX" sz="2400" spc="-140" dirty="0">
                <a:solidFill>
                  <a:srgbClr val="404040"/>
                </a:solidFill>
                <a:cs typeface="Verdana"/>
              </a:rPr>
              <a:t> </a:t>
            </a:r>
            <a:r>
              <a:rPr lang="es-MX" sz="2400" spc="-160" dirty="0">
                <a:solidFill>
                  <a:srgbClr val="404040"/>
                </a:solidFill>
                <a:cs typeface="Verdana"/>
              </a:rPr>
              <a:t>se</a:t>
            </a:r>
            <a:r>
              <a:rPr lang="es-MX" sz="2400" spc="-150" dirty="0">
                <a:solidFill>
                  <a:srgbClr val="404040"/>
                </a:solidFill>
                <a:cs typeface="Verdana"/>
              </a:rPr>
              <a:t> trate, </a:t>
            </a:r>
            <a:r>
              <a:rPr lang="es-MX" sz="2400" spc="-50" dirty="0">
                <a:solidFill>
                  <a:srgbClr val="404040"/>
                </a:solidFill>
                <a:cs typeface="Verdana"/>
              </a:rPr>
              <a:t>y</a:t>
            </a:r>
            <a:endParaRPr lang="es-MX" sz="2400" dirty="0">
              <a:cs typeface="Verdana"/>
            </a:endParaRPr>
          </a:p>
          <a:p>
            <a:pPr marL="355600" marR="0" lvl="0" indent="-342900" algn="just" defTabSz="914400" eaLnBrk="1" fontAlgn="auto" latinLnBrk="0" hangingPunct="1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MX" sz="2400" spc="-45" dirty="0">
                <a:solidFill>
                  <a:srgbClr val="404040"/>
                </a:solidFill>
                <a:cs typeface="Verdana"/>
              </a:rPr>
              <a:t>Pérdida</a:t>
            </a:r>
            <a:r>
              <a:rPr lang="es-MX" sz="2400" spc="-60" dirty="0">
                <a:solidFill>
                  <a:srgbClr val="404040"/>
                </a:solidFill>
                <a:cs typeface="Verdana"/>
              </a:rPr>
              <a:t> </a:t>
            </a:r>
            <a:r>
              <a:rPr lang="es-MX" sz="2400" dirty="0">
                <a:solidFill>
                  <a:srgbClr val="404040"/>
                </a:solidFill>
                <a:cs typeface="Verdana"/>
              </a:rPr>
              <a:t>del</a:t>
            </a:r>
            <a:r>
              <a:rPr lang="es-MX" sz="2400" spc="-75" dirty="0">
                <a:solidFill>
                  <a:srgbClr val="404040"/>
                </a:solidFill>
                <a:cs typeface="Verdana"/>
              </a:rPr>
              <a:t> </a:t>
            </a:r>
            <a:r>
              <a:rPr lang="es-MX" sz="2400" spc="-80" dirty="0">
                <a:solidFill>
                  <a:srgbClr val="404040"/>
                </a:solidFill>
                <a:cs typeface="Verdana"/>
              </a:rPr>
              <a:t>carácter</a:t>
            </a:r>
            <a:r>
              <a:rPr lang="es-MX" sz="2400" spc="-70" dirty="0">
                <a:solidFill>
                  <a:srgbClr val="404040"/>
                </a:solidFill>
                <a:cs typeface="Verdana"/>
              </a:rPr>
              <a:t> </a:t>
            </a:r>
            <a:r>
              <a:rPr lang="es-MX" sz="2400" dirty="0">
                <a:solidFill>
                  <a:srgbClr val="404040"/>
                </a:solidFill>
                <a:cs typeface="Verdana"/>
              </a:rPr>
              <a:t>de</a:t>
            </a:r>
            <a:r>
              <a:rPr lang="es-MX" sz="2400" spc="-80" dirty="0">
                <a:solidFill>
                  <a:srgbClr val="404040"/>
                </a:solidFill>
                <a:cs typeface="Verdana"/>
              </a:rPr>
              <a:t> </a:t>
            </a:r>
            <a:r>
              <a:rPr lang="es-MX" sz="2400" spc="-100" dirty="0">
                <a:solidFill>
                  <a:srgbClr val="404040"/>
                </a:solidFill>
                <a:cs typeface="Verdana"/>
              </a:rPr>
              <a:t>beneficiario </a:t>
            </a:r>
            <a:r>
              <a:rPr lang="es-MX" sz="2400" spc="-125" dirty="0">
                <a:solidFill>
                  <a:srgbClr val="404040"/>
                </a:solidFill>
                <a:cs typeface="Verdana"/>
              </a:rPr>
              <a:t>o</a:t>
            </a:r>
            <a:r>
              <a:rPr lang="es-MX" sz="2400" spc="-160" dirty="0">
                <a:solidFill>
                  <a:srgbClr val="404040"/>
                </a:solidFill>
                <a:cs typeface="Verdana"/>
              </a:rPr>
              <a:t> </a:t>
            </a:r>
            <a:r>
              <a:rPr lang="es-MX" sz="2400" spc="-50" dirty="0">
                <a:solidFill>
                  <a:srgbClr val="404040"/>
                </a:solidFill>
                <a:cs typeface="Verdana"/>
              </a:rPr>
              <a:t>beneficiaria.</a:t>
            </a:r>
          </a:p>
          <a:p>
            <a:pPr marL="355600" indent="-342900" algn="just" defTabSz="914400">
              <a:spcBef>
                <a:spcPts val="805"/>
              </a:spcBef>
              <a:buFont typeface="Arial" panose="020B0604020202020204" pitchFamily="34" charset="0"/>
              <a:buChar char="•"/>
              <a:defRPr/>
            </a:pPr>
            <a:r>
              <a:rPr lang="es-MX" sz="2400" spc="114" dirty="0">
                <a:solidFill>
                  <a:srgbClr val="404040"/>
                </a:solidFill>
                <a:cs typeface="Tahoma"/>
              </a:rPr>
              <a:t>En</a:t>
            </a:r>
            <a:r>
              <a:rPr lang="es-MX" sz="2400" spc="190" dirty="0">
                <a:solidFill>
                  <a:srgbClr val="404040"/>
                </a:solidFill>
                <a:cs typeface="Tahoma"/>
              </a:rPr>
              <a:t> </a:t>
            </a:r>
            <a:r>
              <a:rPr lang="es-MX" sz="2400" dirty="0">
                <a:solidFill>
                  <a:srgbClr val="404040"/>
                </a:solidFill>
                <a:cs typeface="Tahoma"/>
              </a:rPr>
              <a:t>los</a:t>
            </a:r>
            <a:r>
              <a:rPr lang="es-MX" sz="2400" spc="195" dirty="0">
                <a:solidFill>
                  <a:srgbClr val="404040"/>
                </a:solidFill>
                <a:cs typeface="Tahoma"/>
              </a:rPr>
              <a:t> </a:t>
            </a:r>
            <a:r>
              <a:rPr lang="es-MX" sz="2400" spc="55" dirty="0">
                <a:solidFill>
                  <a:srgbClr val="404040"/>
                </a:solidFill>
                <a:cs typeface="Tahoma"/>
              </a:rPr>
              <a:t>casos</a:t>
            </a:r>
            <a:r>
              <a:rPr lang="es-MX" sz="2400" spc="190" dirty="0">
                <a:solidFill>
                  <a:srgbClr val="404040"/>
                </a:solidFill>
                <a:cs typeface="Tahoma"/>
              </a:rPr>
              <a:t> </a:t>
            </a:r>
            <a:r>
              <a:rPr lang="es-MX" sz="2400" dirty="0">
                <a:solidFill>
                  <a:srgbClr val="404040"/>
                </a:solidFill>
                <a:cs typeface="Tahoma"/>
              </a:rPr>
              <a:t>señalados,</a:t>
            </a:r>
            <a:r>
              <a:rPr lang="es-MX" sz="2400" spc="195" dirty="0">
                <a:solidFill>
                  <a:srgbClr val="404040"/>
                </a:solidFill>
                <a:cs typeface="Tahoma"/>
              </a:rPr>
              <a:t> </a:t>
            </a:r>
            <a:r>
              <a:rPr lang="es-MX" sz="2400" dirty="0">
                <a:solidFill>
                  <a:srgbClr val="404040"/>
                </a:solidFill>
                <a:cs typeface="Tahoma"/>
              </a:rPr>
              <a:t>el</a:t>
            </a:r>
            <a:r>
              <a:rPr lang="es-MX" sz="2400" spc="195" dirty="0">
                <a:solidFill>
                  <a:srgbClr val="404040"/>
                </a:solidFill>
                <a:cs typeface="Tahoma"/>
              </a:rPr>
              <a:t> </a:t>
            </a:r>
            <a:r>
              <a:rPr lang="es-MX" sz="2400" spc="85" dirty="0">
                <a:solidFill>
                  <a:srgbClr val="404040"/>
                </a:solidFill>
                <a:cs typeface="Tahoma"/>
              </a:rPr>
              <a:t>Comité</a:t>
            </a:r>
            <a:r>
              <a:rPr lang="es-MX" sz="2400" spc="190" dirty="0">
                <a:solidFill>
                  <a:srgbClr val="404040"/>
                </a:solidFill>
                <a:cs typeface="Tahoma"/>
              </a:rPr>
              <a:t> </a:t>
            </a:r>
            <a:r>
              <a:rPr lang="es-MX" sz="2400" spc="60" dirty="0">
                <a:solidFill>
                  <a:srgbClr val="404040"/>
                </a:solidFill>
                <a:cs typeface="Tahoma"/>
              </a:rPr>
              <a:t>designará</a:t>
            </a:r>
            <a:r>
              <a:rPr lang="es-MX" sz="2400" spc="195" dirty="0">
                <a:solidFill>
                  <a:srgbClr val="404040"/>
                </a:solidFill>
                <a:cs typeface="Tahoma"/>
              </a:rPr>
              <a:t> </a:t>
            </a:r>
            <a:r>
              <a:rPr lang="es-MX" sz="2400" spc="114" dirty="0">
                <a:solidFill>
                  <a:srgbClr val="404040"/>
                </a:solidFill>
                <a:cs typeface="Tahoma"/>
              </a:rPr>
              <a:t>de</a:t>
            </a:r>
            <a:r>
              <a:rPr lang="es-MX" sz="2400" spc="190" dirty="0">
                <a:solidFill>
                  <a:srgbClr val="404040"/>
                </a:solidFill>
                <a:cs typeface="Tahoma"/>
              </a:rPr>
              <a:t> </a:t>
            </a:r>
            <a:r>
              <a:rPr lang="es-MX" sz="2400" spc="60" dirty="0">
                <a:solidFill>
                  <a:srgbClr val="404040"/>
                </a:solidFill>
                <a:cs typeface="Tahoma"/>
              </a:rPr>
              <a:t>entre</a:t>
            </a:r>
            <a:r>
              <a:rPr lang="es-MX" sz="2400" spc="190" dirty="0">
                <a:solidFill>
                  <a:srgbClr val="404040"/>
                </a:solidFill>
                <a:cs typeface="Tahoma"/>
              </a:rPr>
              <a:t> </a:t>
            </a:r>
            <a:r>
              <a:rPr lang="es-MX" sz="2400" spc="-25" dirty="0">
                <a:solidFill>
                  <a:srgbClr val="404040"/>
                </a:solidFill>
                <a:cs typeface="Tahoma"/>
              </a:rPr>
              <a:t>las </a:t>
            </a:r>
            <a:r>
              <a:rPr lang="es-MX" sz="2400" dirty="0">
                <a:solidFill>
                  <a:srgbClr val="404040"/>
                </a:solidFill>
                <a:cs typeface="Tahoma"/>
              </a:rPr>
              <a:t>y</a:t>
            </a:r>
            <a:r>
              <a:rPr lang="es-MX" sz="2400" spc="305" dirty="0">
                <a:solidFill>
                  <a:srgbClr val="404040"/>
                </a:solidFill>
                <a:cs typeface="Tahoma"/>
              </a:rPr>
              <a:t>  </a:t>
            </a:r>
            <a:r>
              <a:rPr lang="es-MX" sz="2400" dirty="0">
                <a:solidFill>
                  <a:srgbClr val="404040"/>
                </a:solidFill>
                <a:cs typeface="Tahoma"/>
              </a:rPr>
              <a:t>los</a:t>
            </a:r>
            <a:r>
              <a:rPr lang="es-MX" sz="2400" spc="295" dirty="0">
                <a:solidFill>
                  <a:srgbClr val="404040"/>
                </a:solidFill>
                <a:cs typeface="Tahoma"/>
              </a:rPr>
              <a:t>  </a:t>
            </a:r>
            <a:r>
              <a:rPr lang="es-MX" sz="2400" spc="50" dirty="0">
                <a:solidFill>
                  <a:srgbClr val="404040"/>
                </a:solidFill>
                <a:cs typeface="Tahoma"/>
              </a:rPr>
              <a:t>beneficiarios</a:t>
            </a:r>
            <a:r>
              <a:rPr lang="es-MX" sz="2400" spc="305" dirty="0">
                <a:solidFill>
                  <a:srgbClr val="404040"/>
                </a:solidFill>
                <a:cs typeface="Tahoma"/>
              </a:rPr>
              <a:t>  </a:t>
            </a:r>
            <a:r>
              <a:rPr lang="es-MX" sz="2400" spc="70" dirty="0">
                <a:solidFill>
                  <a:srgbClr val="404040"/>
                </a:solidFill>
                <a:cs typeface="Tahoma"/>
              </a:rPr>
              <a:t>del</a:t>
            </a:r>
            <a:r>
              <a:rPr lang="es-MX" sz="2400" spc="300" dirty="0">
                <a:solidFill>
                  <a:srgbClr val="404040"/>
                </a:solidFill>
                <a:cs typeface="Tahoma"/>
              </a:rPr>
              <a:t>  </a:t>
            </a:r>
            <a:r>
              <a:rPr lang="es-MX" sz="2400" spc="80" dirty="0">
                <a:solidFill>
                  <a:srgbClr val="404040"/>
                </a:solidFill>
                <a:cs typeface="Tahoma"/>
              </a:rPr>
              <a:t>programa</a:t>
            </a:r>
            <a:r>
              <a:rPr lang="es-MX" sz="2400" spc="300" dirty="0">
                <a:solidFill>
                  <a:srgbClr val="404040"/>
                </a:solidFill>
                <a:cs typeface="Tahoma"/>
              </a:rPr>
              <a:t>  </a:t>
            </a:r>
            <a:r>
              <a:rPr lang="es-MX" sz="2400" spc="45" dirty="0">
                <a:solidFill>
                  <a:srgbClr val="404040"/>
                </a:solidFill>
                <a:cs typeface="Tahoma"/>
              </a:rPr>
              <a:t>federal</a:t>
            </a:r>
            <a:r>
              <a:rPr lang="es-MX" sz="2400" spc="305" dirty="0">
                <a:solidFill>
                  <a:srgbClr val="404040"/>
                </a:solidFill>
                <a:cs typeface="Tahoma"/>
              </a:rPr>
              <a:t>  </a:t>
            </a:r>
            <a:r>
              <a:rPr lang="es-MX" sz="2400" dirty="0">
                <a:solidFill>
                  <a:srgbClr val="404040"/>
                </a:solidFill>
                <a:cs typeface="Tahoma"/>
              </a:rPr>
              <a:t>a</a:t>
            </a:r>
            <a:r>
              <a:rPr lang="es-MX" sz="2400" spc="305" dirty="0">
                <a:solidFill>
                  <a:srgbClr val="404040"/>
                </a:solidFill>
                <a:cs typeface="Tahoma"/>
              </a:rPr>
              <a:t>  </a:t>
            </a:r>
            <a:r>
              <a:rPr lang="es-MX" sz="2400" dirty="0">
                <a:solidFill>
                  <a:srgbClr val="404040"/>
                </a:solidFill>
                <a:cs typeface="Tahoma"/>
              </a:rPr>
              <a:t>la</a:t>
            </a:r>
            <a:r>
              <a:rPr lang="es-MX" sz="2400" spc="300" dirty="0">
                <a:solidFill>
                  <a:srgbClr val="404040"/>
                </a:solidFill>
                <a:cs typeface="Tahoma"/>
              </a:rPr>
              <a:t>  </a:t>
            </a:r>
            <a:r>
              <a:rPr lang="es-MX" sz="2400" spc="70" dirty="0">
                <a:solidFill>
                  <a:srgbClr val="404040"/>
                </a:solidFill>
                <a:cs typeface="Tahoma"/>
              </a:rPr>
              <a:t>o</a:t>
            </a:r>
            <a:r>
              <a:rPr lang="es-MX" sz="2400" spc="295" dirty="0">
                <a:solidFill>
                  <a:srgbClr val="404040"/>
                </a:solidFill>
                <a:cs typeface="Tahoma"/>
              </a:rPr>
              <a:t>  </a:t>
            </a:r>
            <a:r>
              <a:rPr lang="es-MX" sz="2400" spc="-25" dirty="0">
                <a:solidFill>
                  <a:srgbClr val="404040"/>
                </a:solidFill>
                <a:cs typeface="Tahoma"/>
              </a:rPr>
              <a:t>al </a:t>
            </a:r>
            <a:r>
              <a:rPr lang="es-MX" sz="2400" spc="65" dirty="0">
                <a:solidFill>
                  <a:srgbClr val="404040"/>
                </a:solidFill>
                <a:cs typeface="Tahoma"/>
              </a:rPr>
              <a:t>integrante</a:t>
            </a:r>
            <a:r>
              <a:rPr lang="es-MX" sz="2400" spc="190" dirty="0">
                <a:solidFill>
                  <a:srgbClr val="404040"/>
                </a:solidFill>
                <a:cs typeface="Tahoma"/>
              </a:rPr>
              <a:t>  </a:t>
            </a:r>
            <a:r>
              <a:rPr lang="es-MX" sz="2400" spc="50" dirty="0">
                <a:solidFill>
                  <a:srgbClr val="404040"/>
                </a:solidFill>
                <a:cs typeface="Tahoma"/>
              </a:rPr>
              <a:t>sustituto</a:t>
            </a:r>
            <a:r>
              <a:rPr lang="es-MX" sz="2400" spc="195" dirty="0">
                <a:solidFill>
                  <a:srgbClr val="404040"/>
                </a:solidFill>
                <a:cs typeface="Tahoma"/>
              </a:rPr>
              <a:t>  </a:t>
            </a:r>
            <a:r>
              <a:rPr lang="es-MX" sz="2400" dirty="0">
                <a:solidFill>
                  <a:srgbClr val="404040"/>
                </a:solidFill>
                <a:cs typeface="Tahoma"/>
              </a:rPr>
              <a:t>y</a:t>
            </a:r>
            <a:r>
              <a:rPr lang="es-MX" sz="2400" spc="190" dirty="0">
                <a:solidFill>
                  <a:srgbClr val="404040"/>
                </a:solidFill>
                <a:cs typeface="Tahoma"/>
              </a:rPr>
              <a:t>  </a:t>
            </a:r>
            <a:r>
              <a:rPr lang="es-MX" sz="2400" dirty="0">
                <a:solidFill>
                  <a:srgbClr val="404040"/>
                </a:solidFill>
                <a:cs typeface="Tahoma"/>
              </a:rPr>
              <a:t>lo</a:t>
            </a:r>
            <a:r>
              <a:rPr lang="es-MX" sz="2400" spc="190" dirty="0">
                <a:solidFill>
                  <a:srgbClr val="404040"/>
                </a:solidFill>
                <a:cs typeface="Tahoma"/>
              </a:rPr>
              <a:t>  </a:t>
            </a:r>
            <a:r>
              <a:rPr lang="es-MX" sz="2400" dirty="0">
                <a:solidFill>
                  <a:srgbClr val="404040"/>
                </a:solidFill>
                <a:cs typeface="Tahoma"/>
              </a:rPr>
              <a:t>hará</a:t>
            </a:r>
            <a:r>
              <a:rPr lang="es-MX" sz="2400" spc="190" dirty="0">
                <a:solidFill>
                  <a:srgbClr val="404040"/>
                </a:solidFill>
                <a:cs typeface="Tahoma"/>
              </a:rPr>
              <a:t>  </a:t>
            </a:r>
            <a:r>
              <a:rPr lang="es-MX" sz="2400" spc="70" dirty="0">
                <a:solidFill>
                  <a:srgbClr val="404040"/>
                </a:solidFill>
                <a:cs typeface="Tahoma"/>
              </a:rPr>
              <a:t>del</a:t>
            </a:r>
            <a:r>
              <a:rPr lang="es-MX" sz="2400" spc="195" dirty="0">
                <a:solidFill>
                  <a:srgbClr val="404040"/>
                </a:solidFill>
                <a:cs typeface="Tahoma"/>
              </a:rPr>
              <a:t>  </a:t>
            </a:r>
            <a:r>
              <a:rPr lang="es-MX" sz="2400" spc="85" dirty="0">
                <a:solidFill>
                  <a:srgbClr val="404040"/>
                </a:solidFill>
                <a:cs typeface="Tahoma"/>
              </a:rPr>
              <a:t>conocimiento</a:t>
            </a:r>
            <a:r>
              <a:rPr lang="es-MX" sz="2400" spc="195" dirty="0">
                <a:solidFill>
                  <a:srgbClr val="404040"/>
                </a:solidFill>
                <a:cs typeface="Tahoma"/>
              </a:rPr>
              <a:t>  </a:t>
            </a:r>
            <a:r>
              <a:rPr lang="es-MX" sz="2400" spc="40" dirty="0">
                <a:solidFill>
                  <a:srgbClr val="404040"/>
                </a:solidFill>
                <a:cs typeface="Tahoma"/>
              </a:rPr>
              <a:t>por </a:t>
            </a:r>
            <a:r>
              <a:rPr lang="es-MX" sz="2400" spc="50" dirty="0">
                <a:solidFill>
                  <a:srgbClr val="404040"/>
                </a:solidFill>
                <a:cs typeface="Tahoma"/>
              </a:rPr>
              <a:t>escrito</a:t>
            </a:r>
            <a:r>
              <a:rPr lang="es-MX" sz="2400" spc="5" dirty="0">
                <a:solidFill>
                  <a:srgbClr val="404040"/>
                </a:solidFill>
                <a:cs typeface="Tahoma"/>
              </a:rPr>
              <a:t> </a:t>
            </a:r>
            <a:r>
              <a:rPr lang="es-MX" sz="2400" dirty="0">
                <a:solidFill>
                  <a:srgbClr val="404040"/>
                </a:solidFill>
                <a:cs typeface="Tahoma"/>
              </a:rPr>
              <a:t>a</a:t>
            </a:r>
            <a:r>
              <a:rPr lang="es-MX" sz="2400" spc="-20" dirty="0">
                <a:solidFill>
                  <a:srgbClr val="404040"/>
                </a:solidFill>
                <a:cs typeface="Tahoma"/>
              </a:rPr>
              <a:t> </a:t>
            </a:r>
            <a:r>
              <a:rPr lang="es-MX" sz="2400" dirty="0">
                <a:solidFill>
                  <a:srgbClr val="404040"/>
                </a:solidFill>
                <a:cs typeface="Tahoma"/>
              </a:rPr>
              <a:t>la</a:t>
            </a:r>
            <a:r>
              <a:rPr lang="es-MX" sz="2400" spc="-5" dirty="0">
                <a:solidFill>
                  <a:srgbClr val="404040"/>
                </a:solidFill>
                <a:cs typeface="Tahoma"/>
              </a:rPr>
              <a:t> </a:t>
            </a:r>
            <a:r>
              <a:rPr lang="es-MX" sz="2400" spc="65" dirty="0">
                <a:solidFill>
                  <a:srgbClr val="404040"/>
                </a:solidFill>
                <a:cs typeface="Tahoma"/>
              </a:rPr>
              <a:t>Representación</a:t>
            </a:r>
            <a:r>
              <a:rPr lang="es-MX" sz="2400" spc="10" dirty="0">
                <a:solidFill>
                  <a:srgbClr val="404040"/>
                </a:solidFill>
                <a:cs typeface="Tahoma"/>
              </a:rPr>
              <a:t> </a:t>
            </a:r>
            <a:r>
              <a:rPr lang="es-MX" sz="2400" spc="-10" dirty="0">
                <a:solidFill>
                  <a:srgbClr val="404040"/>
                </a:solidFill>
                <a:cs typeface="Tahoma"/>
              </a:rPr>
              <a:t>Federal.</a:t>
            </a:r>
            <a:endParaRPr lang="es-MX" sz="2400" dirty="0">
              <a:cs typeface="Tahoma"/>
            </a:endParaRPr>
          </a:p>
          <a:p>
            <a:pPr marL="355600" marR="0" lvl="0" indent="-342900" algn="just" defTabSz="914400" eaLnBrk="1" fontAlgn="auto" latinLnBrk="0" hangingPunct="1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s-MX" sz="2200" dirty="0">
              <a:cs typeface="Verdana"/>
            </a:endParaRPr>
          </a:p>
          <a:p>
            <a:pPr marL="355600" marR="0" lvl="0" indent="-342900" algn="just" defTabSz="914400" eaLnBrk="1" fontAlgn="auto" latinLnBrk="0" hangingPunct="1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24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Verdana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6D86260-D079-421B-B5E6-2EF81FCCE8EF}"/>
              </a:ext>
            </a:extLst>
          </p:cNvPr>
          <p:cNvSpPr txBox="1"/>
          <p:nvPr/>
        </p:nvSpPr>
        <p:spPr>
          <a:xfrm>
            <a:off x="1726808" y="695814"/>
            <a:ext cx="833159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0" cap="none" spc="90" normalizeH="0" baseline="0" noProof="0" dirty="0">
                <a:ln>
                  <a:noFill/>
                </a:ln>
                <a:solidFill>
                  <a:srgbClr val="6D152D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La condición de ser integrante del comité se pierde por las siguientes razones: 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310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7CD9CA32-E92D-4924-AF2D-133AAC883079}"/>
              </a:ext>
            </a:extLst>
          </p:cNvPr>
          <p:cNvSpPr txBox="1"/>
          <p:nvPr/>
        </p:nvSpPr>
        <p:spPr>
          <a:xfrm>
            <a:off x="1276643" y="1754570"/>
            <a:ext cx="9850902" cy="59980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6985" lvl="0" indent="-342900" algn="just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694814" algn="l"/>
                <a:tab pos="2272030" algn="l"/>
                <a:tab pos="3781425" algn="l"/>
                <a:tab pos="4581525" algn="l"/>
                <a:tab pos="5259705" algn="l"/>
              </a:tabLst>
              <a:defRPr/>
            </a:pPr>
            <a:r>
              <a:rPr kumimoji="0" lang="es-MX" sz="2400" i="0" u="none" strike="noStrike" kern="0" cap="none" spc="6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El</a:t>
            </a:r>
            <a:r>
              <a:rPr kumimoji="0" lang="es-MX" sz="2400" i="0" u="none" strike="noStrike" kern="0" cap="none" spc="17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   </a:t>
            </a:r>
            <a:r>
              <a:rPr kumimoji="0" lang="es-MX" sz="2400" i="0" u="none" strike="noStrike" kern="0" cap="none" spc="9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Comité</a:t>
            </a:r>
            <a:r>
              <a:rPr kumimoji="0" lang="es-MX" sz="2400" i="0" u="none" strike="noStrike" kern="0" cap="none" spc="175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   </a:t>
            </a:r>
            <a:r>
              <a:rPr kumimoji="0" lang="es-MX" sz="2400" i="0" u="none" strike="noStrike" kern="0" cap="none" spc="114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de</a:t>
            </a:r>
            <a:r>
              <a:rPr kumimoji="0" lang="es-MX" sz="2400" i="0" u="none" strike="noStrike" kern="0" cap="none" spc="175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   </a:t>
            </a:r>
            <a:r>
              <a:rPr kumimoji="0" lang="es-MX" sz="2400" i="0" u="none" strike="noStrike" kern="0" cap="none" spc="45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Contraloría</a:t>
            </a:r>
            <a:r>
              <a:rPr kumimoji="0" lang="es-MX" sz="2400" i="0" u="none" strike="noStrike" kern="0" cap="none" spc="17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   </a:t>
            </a:r>
            <a:r>
              <a:rPr kumimoji="0" lang="es-MX" sz="2400" i="0" u="none" strike="noStrike" kern="0" cap="none" spc="-1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Social 	</a:t>
            </a:r>
            <a:r>
              <a:rPr kumimoji="0" lang="es-MX" sz="2400" i="0" u="none" strike="noStrike" kern="0" cap="none" spc="8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deberá</a:t>
            </a:r>
            <a:r>
              <a:rPr kumimoji="0" lang="es-MX" sz="2400" i="0" u="none" strike="noStrike" kern="0" cap="none" spc="229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  </a:t>
            </a:r>
            <a:r>
              <a:rPr kumimoji="0" lang="es-MX" sz="2400" i="0" u="none" strike="noStrike" kern="0" cap="none" spc="5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rendir</a:t>
            </a:r>
            <a:r>
              <a:rPr kumimoji="0" lang="es-MX" sz="2400" i="0" u="none" strike="noStrike" kern="0" cap="none" spc="235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  </a:t>
            </a:r>
            <a:r>
              <a:rPr kumimoji="0" lang="es-MX" sz="2400" i="0" u="none" strike="noStrike" kern="0" cap="none" spc="11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un</a:t>
            </a:r>
            <a:r>
              <a:rPr kumimoji="0" lang="es-MX" sz="2400" i="0" u="none" strike="noStrike" kern="0" cap="none" spc="235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  </a:t>
            </a:r>
            <a:r>
              <a:rPr kumimoji="0" lang="es-MX" sz="2400" i="0" u="none" strike="noStrike" kern="0" cap="none" spc="7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informe</a:t>
            </a:r>
            <a:r>
              <a:rPr kumimoji="0" lang="es-MX" sz="2400" i="0" u="none" strike="noStrike" kern="0" cap="none" spc="245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 </a:t>
            </a:r>
            <a:r>
              <a:rPr kumimoji="0" lang="es-MX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final</a:t>
            </a:r>
            <a:r>
              <a:rPr lang="es-MX" sz="2400" kern="0" spc="229" dirty="0">
                <a:cs typeface="Tahoma"/>
              </a:rPr>
              <a:t> </a:t>
            </a:r>
            <a:r>
              <a:rPr kumimoji="0" lang="es-MX" sz="2400" i="0" u="none" strike="noStrike" kern="0" cap="none" spc="-25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al </a:t>
            </a:r>
            <a:r>
              <a:rPr kumimoji="0" lang="es-MX" sz="2400" i="0" u="none" strike="noStrike" kern="0" cap="none" spc="7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término</a:t>
            </a:r>
            <a:r>
              <a:rPr lang="es-MX" sz="2400" kern="0" spc="229" dirty="0">
                <a:cs typeface="Tahoma"/>
              </a:rPr>
              <a:t> </a:t>
            </a:r>
            <a:r>
              <a:rPr kumimoji="0" lang="es-MX" sz="2400" i="0" u="none" strike="noStrike" kern="0" cap="none" spc="11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de</a:t>
            </a:r>
            <a:r>
              <a:rPr lang="es-MX" sz="2400" kern="0" spc="229" dirty="0">
                <a:cs typeface="Tahoma"/>
              </a:rPr>
              <a:t> </a:t>
            </a:r>
            <a:r>
              <a:rPr kumimoji="0" lang="es-MX" sz="2400" i="0" u="none" strike="noStrike" kern="0" cap="none" spc="85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cada</a:t>
            </a:r>
            <a:r>
              <a:rPr lang="es-MX" sz="2400" kern="0" spc="225" dirty="0">
                <a:cs typeface="Tahoma"/>
              </a:rPr>
              <a:t> </a:t>
            </a:r>
            <a:r>
              <a:rPr kumimoji="0" lang="es-MX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ejercicio</a:t>
            </a:r>
            <a:r>
              <a:rPr kumimoji="0" lang="es-MX" sz="2400" i="0" u="none" strike="noStrike" kern="0" cap="none" spc="235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  </a:t>
            </a:r>
            <a:r>
              <a:rPr kumimoji="0" lang="es-MX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fiscal</a:t>
            </a:r>
            <a:r>
              <a:rPr kumimoji="0" lang="es-MX" sz="2400" i="0" u="none" strike="noStrike" kern="0" cap="none" spc="225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  </a:t>
            </a:r>
            <a:r>
              <a:rPr kumimoji="0" lang="es-MX" sz="2400" i="0" u="none" strike="noStrike" kern="0" cap="none" spc="-5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y </a:t>
            </a:r>
            <a:r>
              <a:rPr kumimoji="0" lang="es-MX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registrarlo</a:t>
            </a:r>
            <a:r>
              <a:rPr lang="es-MX" sz="2400" kern="0" spc="10" dirty="0">
                <a:cs typeface="Tahoma"/>
              </a:rPr>
              <a:t> </a:t>
            </a:r>
            <a:r>
              <a:rPr kumimoji="0" lang="es-MX" sz="2400" i="0" u="none" strike="noStrike" kern="0" cap="none" spc="10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en</a:t>
            </a:r>
            <a:r>
              <a:rPr lang="es-MX" sz="2400" kern="0" dirty="0">
                <a:cs typeface="Tahoma"/>
              </a:rPr>
              <a:t> </a:t>
            </a:r>
            <a:r>
              <a:rPr kumimoji="0" lang="es-MX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el</a:t>
            </a:r>
            <a:r>
              <a:rPr lang="es-MX" sz="2400" kern="0" spc="5" dirty="0">
                <a:cs typeface="Tahoma"/>
              </a:rPr>
              <a:t> </a:t>
            </a:r>
            <a:r>
              <a:rPr kumimoji="0" lang="es-MX" sz="2400" i="0" u="none" strike="noStrike" kern="0" cap="none" spc="8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tiempo</a:t>
            </a:r>
            <a:r>
              <a:rPr kumimoji="0" lang="es-MX" sz="2400" i="0" u="none" strike="noStrike" kern="0" cap="none" spc="1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  </a:t>
            </a:r>
            <a:r>
              <a:rPr kumimoji="0" lang="es-MX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y</a:t>
            </a:r>
            <a:r>
              <a:rPr kumimoji="0" lang="es-MX" sz="2400" i="0" u="none" strike="noStrike" kern="0" cap="none" spc="-5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  </a:t>
            </a:r>
            <a:r>
              <a:rPr kumimoji="0" lang="es-MX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la</a:t>
            </a:r>
            <a:r>
              <a:rPr kumimoji="0" lang="es-MX" sz="2400" i="0" u="none" strike="noStrike" kern="0" cap="none" spc="5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  </a:t>
            </a:r>
            <a:r>
              <a:rPr kumimoji="0" lang="es-MX" sz="2400" i="0" u="none" strike="noStrike" kern="0" cap="none" spc="5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forma </a:t>
            </a:r>
            <a:r>
              <a:rPr kumimoji="0" lang="es-MX" sz="2400" i="0" u="none" strike="noStrike" kern="0" cap="none" spc="10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que</a:t>
            </a:r>
            <a:r>
              <a:rPr lang="es-MX" sz="2400" kern="0" spc="105" dirty="0">
                <a:cs typeface="Tahoma"/>
              </a:rPr>
              <a:t> </a:t>
            </a:r>
            <a:r>
              <a:rPr kumimoji="0" lang="es-MX" sz="2400" i="0" u="none" strike="noStrike" kern="0" cap="none" spc="85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determine</a:t>
            </a:r>
            <a:r>
              <a:rPr lang="es-MX" sz="2400" kern="0" spc="110" dirty="0">
                <a:cs typeface="Tahoma"/>
              </a:rPr>
              <a:t> </a:t>
            </a:r>
            <a:r>
              <a:rPr kumimoji="0" lang="es-MX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la</a:t>
            </a:r>
            <a:r>
              <a:rPr lang="es-MX" sz="2400" kern="0" spc="114" dirty="0">
                <a:cs typeface="Tahoma"/>
              </a:rPr>
              <a:t> </a:t>
            </a:r>
            <a:r>
              <a:rPr kumimoji="0" lang="es-MX" sz="2400" i="0" u="none" strike="noStrike" kern="0" cap="none" spc="7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Coordinación</a:t>
            </a:r>
            <a:r>
              <a:rPr lang="es-MX" sz="2400" kern="0" spc="114" dirty="0">
                <a:cs typeface="Tahoma"/>
              </a:rPr>
              <a:t> </a:t>
            </a:r>
            <a:r>
              <a:rPr kumimoji="0" lang="es-MX" sz="2400" i="0" u="none" strike="noStrike" kern="0" cap="none" spc="85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de </a:t>
            </a:r>
            <a:r>
              <a:rPr kumimoji="0" lang="es-MX" sz="2400" i="0" u="none" strike="noStrike" kern="0" cap="none" spc="75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Vinculación</a:t>
            </a:r>
            <a:r>
              <a:rPr kumimoji="0" lang="es-MX" sz="2400" i="0" u="none" strike="noStrike" kern="0" cap="none" spc="585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 </a:t>
            </a:r>
            <a:r>
              <a:rPr kumimoji="0" lang="es-MX" sz="2400" i="0" u="none" strike="noStrike" kern="0" cap="none" spc="11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con</a:t>
            </a:r>
            <a:r>
              <a:rPr kumimoji="0" lang="es-MX" sz="2400" i="0" u="none" strike="noStrike" kern="0" cap="none" spc="58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   </a:t>
            </a:r>
            <a:r>
              <a:rPr kumimoji="0" lang="es-MX" sz="2400" i="0" u="none" strike="noStrike" kern="0" cap="none" spc="5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Organizaciones </a:t>
            </a:r>
            <a:r>
              <a:rPr kumimoji="0" lang="es-MX" sz="2400" i="0" u="none" strike="noStrike" kern="0" cap="none" spc="-1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Sociales</a:t>
            </a:r>
            <a:r>
              <a:rPr lang="es-MX" sz="2400" kern="0" dirty="0">
                <a:cs typeface="Tahoma"/>
              </a:rPr>
              <a:t> </a:t>
            </a:r>
            <a:r>
              <a:rPr kumimoji="0" lang="es-MX" sz="2400" i="0" u="none" strike="noStrike" kern="0" cap="none" spc="-5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y </a:t>
            </a:r>
            <a:r>
              <a:rPr kumimoji="0" lang="es-MX" sz="2400" i="0" u="none" strike="noStrike" kern="0" cap="none" spc="-1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Civiles, </a:t>
            </a:r>
            <a:r>
              <a:rPr kumimoji="0" lang="es-MX" sz="2400" i="0" u="none" strike="noStrike" kern="0" cap="none" spc="75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en</a:t>
            </a:r>
            <a:r>
              <a:rPr lang="es-MX" sz="2400" kern="0" dirty="0">
                <a:cs typeface="Tahoma"/>
              </a:rPr>
              <a:t> </a:t>
            </a:r>
            <a:r>
              <a:rPr kumimoji="0" lang="es-MX" sz="2400" i="0" u="none" strike="noStrike" kern="0" cap="none" spc="-25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el</a:t>
            </a:r>
            <a:r>
              <a:rPr lang="es-MX" sz="2400" kern="0" dirty="0">
                <a:cs typeface="Tahoma"/>
              </a:rPr>
              <a:t> </a:t>
            </a:r>
            <a:r>
              <a:rPr kumimoji="0" lang="es-MX" sz="2400" i="0" u="none" strike="noStrike" kern="0" cap="none" spc="45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cual plasmará los resultados de las actividades que realizaron. </a:t>
            </a:r>
          </a:p>
          <a:p>
            <a:pPr marL="342900" marR="6985" lvl="0" indent="-342900" algn="just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694814" algn="l"/>
                <a:tab pos="2272030" algn="l"/>
                <a:tab pos="3781425" algn="l"/>
                <a:tab pos="4581525" algn="l"/>
                <a:tab pos="5259705" algn="l"/>
              </a:tabLst>
              <a:defRPr/>
            </a:pPr>
            <a:r>
              <a:rPr kumimoji="0" lang="es-MX" sz="2400" i="0" u="none" strike="noStrike" kern="0" cap="none" spc="65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El nombramiento para una o un integrante</a:t>
            </a:r>
            <a:r>
              <a:rPr kumimoji="0" lang="es-MX" sz="2400" i="0" u="none" strike="noStrike" kern="0" cap="none" spc="6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 </a:t>
            </a:r>
            <a:r>
              <a:rPr kumimoji="0" lang="es-MX" sz="2400" i="0" u="none" strike="noStrike" kern="0" cap="none" spc="7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del</a:t>
            </a:r>
            <a:r>
              <a:rPr kumimoji="0" lang="es-MX" sz="2400" i="0" u="none" strike="noStrike" kern="0" cap="none" spc="55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 </a:t>
            </a:r>
            <a:r>
              <a:rPr kumimoji="0" lang="es-MX" sz="2400" i="0" u="none" strike="noStrike" kern="0" cap="none" spc="9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Comité</a:t>
            </a:r>
            <a:r>
              <a:rPr kumimoji="0" lang="es-MX" sz="2400" i="0" u="none" strike="noStrike" kern="0" cap="none" spc="6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 </a:t>
            </a:r>
            <a:r>
              <a:rPr kumimoji="0" lang="es-MX" sz="2400" i="0" u="none" strike="noStrike" kern="0" cap="none" spc="114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de</a:t>
            </a:r>
            <a:r>
              <a:rPr kumimoji="0" lang="es-MX" sz="2400" i="0" u="none" strike="noStrike" kern="0" cap="none" spc="55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 </a:t>
            </a:r>
            <a:r>
              <a:rPr kumimoji="0" lang="es-MX" sz="2400" i="0" u="none" strike="noStrike" kern="0" cap="none" spc="35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Contraloría </a:t>
            </a:r>
            <a:r>
              <a:rPr kumimoji="0" lang="es-MX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Social</a:t>
            </a:r>
            <a:r>
              <a:rPr kumimoji="0" lang="es-MX" sz="2400" i="0" u="none" strike="noStrike" kern="0" cap="none" spc="265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 </a:t>
            </a:r>
            <a:r>
              <a:rPr kumimoji="0" lang="es-MX" sz="2400" i="0" u="none" strike="noStrike" kern="0" cap="none" spc="9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no</a:t>
            </a:r>
            <a:r>
              <a:rPr kumimoji="0" lang="es-MX" sz="2400" i="0" u="none" strike="noStrike" kern="0" cap="none" spc="28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 </a:t>
            </a:r>
            <a:r>
              <a:rPr kumimoji="0" lang="es-MX" sz="2400" i="0" u="none" strike="noStrike" kern="0" cap="none" spc="65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podrá</a:t>
            </a:r>
            <a:r>
              <a:rPr kumimoji="0" lang="es-MX" sz="2400" i="0" u="none" strike="noStrike" kern="0" cap="none" spc="26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 </a:t>
            </a:r>
            <a:r>
              <a:rPr kumimoji="0" lang="es-MX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durar</a:t>
            </a:r>
            <a:r>
              <a:rPr kumimoji="0" lang="es-MX" sz="2400" i="0" u="none" strike="noStrike" kern="0" cap="none" spc="27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 </a:t>
            </a:r>
            <a:r>
              <a:rPr kumimoji="0" lang="es-MX" sz="2400" i="0" u="none" strike="noStrike" kern="0" cap="none" spc="95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más</a:t>
            </a:r>
            <a:r>
              <a:rPr kumimoji="0" lang="es-MX" sz="2400" i="0" u="none" strike="noStrike" kern="0" cap="none" spc="26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 </a:t>
            </a:r>
            <a:r>
              <a:rPr kumimoji="0" lang="es-MX" sz="2400" i="0" u="none" strike="noStrike" kern="0" cap="none" spc="7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del</a:t>
            </a:r>
            <a:r>
              <a:rPr kumimoji="0" lang="es-MX" sz="2400" i="0" u="none" strike="noStrike" kern="0" cap="none" spc="275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 </a:t>
            </a:r>
            <a:r>
              <a:rPr kumimoji="0" lang="es-MX" sz="2400" i="0" u="none" strike="noStrike" kern="0" cap="none" spc="-1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cierre </a:t>
            </a:r>
            <a:r>
              <a:rPr kumimoji="0" lang="es-MX" sz="2400" i="0" u="none" strike="noStrike" kern="0" cap="none" spc="7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del</a:t>
            </a:r>
            <a:r>
              <a:rPr kumimoji="0" lang="es-MX" sz="2400" i="0" u="none" strike="noStrike" kern="0" cap="none" spc="15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 </a:t>
            </a:r>
            <a:r>
              <a:rPr kumimoji="0" lang="es-MX" sz="2400" i="0" u="none" strike="noStrike" kern="0" cap="none" spc="7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año</a:t>
            </a:r>
            <a:r>
              <a:rPr kumimoji="0" lang="es-MX" sz="2400" i="0" u="none" strike="noStrike" kern="0" cap="none" spc="2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 </a:t>
            </a:r>
            <a:r>
              <a:rPr kumimoji="0" lang="es-MX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fiscal</a:t>
            </a:r>
            <a:r>
              <a:rPr kumimoji="0" lang="es-MX" sz="2400" i="0" u="none" strike="noStrike" kern="0" cap="none" spc="15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 </a:t>
            </a:r>
            <a:r>
              <a:rPr kumimoji="0" lang="es-MX" sz="2400" i="0" u="none" strike="noStrike" kern="0" cap="none" spc="-32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(31</a:t>
            </a:r>
            <a:r>
              <a:rPr kumimoji="0" lang="es-MX" sz="2400" i="0" u="none" strike="noStrike" kern="0" cap="none" spc="3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 </a:t>
            </a:r>
            <a:r>
              <a:rPr kumimoji="0" lang="es-MX" sz="2400" i="0" u="none" strike="noStrike" kern="0" cap="none" spc="114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de</a:t>
            </a:r>
            <a:r>
              <a:rPr kumimoji="0" lang="es-MX" sz="2400" i="0" u="none" strike="noStrike" kern="0" cap="none" spc="2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 </a:t>
            </a:r>
            <a:r>
              <a:rPr kumimoji="0" lang="es-MX" sz="2400" i="0" u="none" strike="noStrike" kern="0" cap="none" spc="-10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diciembre).</a:t>
            </a:r>
            <a:endParaRPr kumimoji="0" lang="es-MX" sz="2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cs typeface="Tahoma"/>
            </a:endParaRPr>
          </a:p>
          <a:p>
            <a:pPr marL="342900" marR="6985" lvl="0" indent="-342900" algn="just" defTabSz="914400" eaLnBrk="1" fontAlgn="auto" latinLnBrk="0" hangingPunct="1">
              <a:lnSpc>
                <a:spcPts val="2735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694814" algn="l"/>
                <a:tab pos="2272030" algn="l"/>
                <a:tab pos="3781425" algn="l"/>
                <a:tab pos="4581525" algn="l"/>
                <a:tab pos="5259705" algn="l"/>
              </a:tabLst>
              <a:defRPr/>
            </a:pPr>
            <a:endParaRPr kumimoji="0" lang="es-MX" sz="2400" i="0" u="none" strike="noStrike" kern="0" cap="none" spc="45" normalizeH="0" baseline="0" noProof="0" dirty="0">
              <a:ln>
                <a:noFill/>
              </a:ln>
              <a:effectLst/>
              <a:uLnTx/>
              <a:uFillTx/>
              <a:cs typeface="Tahoma"/>
            </a:endParaRPr>
          </a:p>
          <a:p>
            <a:pPr marL="342900" marR="6985" lvl="0" indent="-342900" algn="just" defTabSz="914400" eaLnBrk="1" fontAlgn="auto" latinLnBrk="0" hangingPunct="1">
              <a:lnSpc>
                <a:spcPts val="2735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694814" algn="l"/>
                <a:tab pos="2272030" algn="l"/>
                <a:tab pos="3781425" algn="l"/>
                <a:tab pos="4581525" algn="l"/>
                <a:tab pos="5259705" algn="l"/>
              </a:tabLst>
              <a:defRPr/>
            </a:pPr>
            <a:endParaRPr kumimoji="0" lang="es-MX" sz="2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cs typeface="Tahoma"/>
            </a:endParaRPr>
          </a:p>
          <a:p>
            <a:pPr marL="467359" marR="5080" lvl="0" indent="-454659" algn="just" defTabSz="914400" eaLnBrk="1" fontAlgn="auto" latinLnBrk="0" hangingPunct="1">
              <a:lnSpc>
                <a:spcPct val="90000"/>
              </a:lnSpc>
              <a:spcBef>
                <a:spcPts val="385"/>
              </a:spcBef>
              <a:spcAft>
                <a:spcPts val="0"/>
              </a:spcAft>
              <a:buClrTx/>
              <a:buSzTx/>
              <a:buFont typeface="Arial MT"/>
              <a:buChar char="•"/>
              <a:tabLst>
                <a:tab pos="469900" algn="l"/>
              </a:tabLst>
              <a:defRPr/>
            </a:pPr>
            <a:endParaRPr kumimoji="0" lang="es-MX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cs typeface="Tahoma"/>
            </a:endParaRPr>
          </a:p>
          <a:p>
            <a:pPr marL="355600" marR="0" lvl="0" indent="-342900" algn="just" defTabSz="914400" eaLnBrk="1" fontAlgn="auto" latinLnBrk="0" hangingPunct="1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s-MX" sz="2200" dirty="0">
              <a:cs typeface="Verdana"/>
            </a:endParaRPr>
          </a:p>
          <a:p>
            <a:pPr marL="355600" marR="0" lvl="0" indent="-342900" algn="just" defTabSz="914400" eaLnBrk="1" fontAlgn="auto" latinLnBrk="0" hangingPunct="1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24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Verdana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6D86260-D079-421B-B5E6-2EF81FCCE8EF}"/>
              </a:ext>
            </a:extLst>
          </p:cNvPr>
          <p:cNvSpPr txBox="1"/>
          <p:nvPr/>
        </p:nvSpPr>
        <p:spPr>
          <a:xfrm>
            <a:off x="1726808" y="695814"/>
            <a:ext cx="833159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0" cap="none" spc="90" normalizeH="0" baseline="0" noProof="0" dirty="0">
                <a:ln>
                  <a:noFill/>
                </a:ln>
                <a:solidFill>
                  <a:srgbClr val="6D152D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La condición de ser integrante del comité se pierde por las siguientes razones: 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4675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7CD9CA32-E92D-4924-AF2D-133AAC883079}"/>
              </a:ext>
            </a:extLst>
          </p:cNvPr>
          <p:cNvSpPr txBox="1"/>
          <p:nvPr/>
        </p:nvSpPr>
        <p:spPr>
          <a:xfrm>
            <a:off x="1026942" y="1754570"/>
            <a:ext cx="10100603" cy="4403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6985" lvl="0" indent="-342900" algn="just" defTabSz="914400" eaLnBrk="1" fontAlgn="auto" latinLnBrk="0" hangingPunct="1">
              <a:spcBef>
                <a:spcPts val="1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694814" algn="l"/>
                <a:tab pos="2272030" algn="l"/>
                <a:tab pos="3781425" algn="l"/>
                <a:tab pos="4581525" algn="l"/>
                <a:tab pos="5259705" algn="l"/>
              </a:tabLst>
              <a:defRPr/>
            </a:pPr>
            <a:r>
              <a:rPr kumimoji="0" lang="es-MX" sz="2300" i="0" u="none" strike="noStrike" kern="0" cap="none" spc="45" normalizeH="0" baseline="0" noProof="0" dirty="0">
                <a:ln>
                  <a:noFill/>
                </a:ln>
                <a:effectLst/>
                <a:uLnTx/>
                <a:uFillTx/>
                <a:cs typeface="Tahoma"/>
              </a:rPr>
              <a:t>En caso de detectar irregularidades en la ejecución del programa federal se podrán presentar quejas y denuncias mediante los siguientes mecanismos:</a:t>
            </a:r>
          </a:p>
          <a:p>
            <a:pPr marR="6985" lvl="0" algn="just" defTabSz="914400" eaLnBrk="1" fontAlgn="auto" latinLnBrk="0" hangingPunct="1">
              <a:spcBef>
                <a:spcPts val="100"/>
              </a:spcBef>
              <a:spcAft>
                <a:spcPts val="0"/>
              </a:spcAft>
              <a:buClrTx/>
              <a:buSzTx/>
              <a:tabLst>
                <a:tab pos="1694814" algn="l"/>
                <a:tab pos="2272030" algn="l"/>
                <a:tab pos="3781425" algn="l"/>
                <a:tab pos="4581525" algn="l"/>
                <a:tab pos="5259705" algn="l"/>
              </a:tabLst>
              <a:defRPr/>
            </a:pPr>
            <a:endParaRPr kumimoji="0" lang="es-MX" sz="2300" i="0" u="none" strike="noStrike" kern="0" cap="none" spc="45" normalizeH="0" baseline="0" noProof="0" dirty="0">
              <a:ln>
                <a:noFill/>
              </a:ln>
              <a:effectLst/>
              <a:uLnTx/>
              <a:uFillTx/>
              <a:cs typeface="Tahoma"/>
            </a:endParaRPr>
          </a:p>
          <a:p>
            <a:pPr marL="342900" marR="6985" lvl="0" indent="-342900" algn="just" defTabSz="914400" eaLnBrk="1" fontAlgn="auto" latinLnBrk="0" hangingPunct="1">
              <a:spcBef>
                <a:spcPts val="1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694814" algn="l"/>
                <a:tab pos="2272030" algn="l"/>
                <a:tab pos="3781425" algn="l"/>
                <a:tab pos="4581525" algn="l"/>
                <a:tab pos="5259705" algn="l"/>
              </a:tabLst>
              <a:defRPr/>
            </a:pPr>
            <a:r>
              <a:rPr kumimoji="0" lang="es-MX" sz="23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Mecanismos de la Secretaría de la Función Pública:</a:t>
            </a:r>
          </a:p>
          <a:p>
            <a:pPr marR="6985" lvl="0" algn="just" defTabSz="914400" eaLnBrk="1" fontAlgn="auto" latinLnBrk="0" hangingPunct="1">
              <a:spcBef>
                <a:spcPts val="100"/>
              </a:spcBef>
              <a:spcAft>
                <a:spcPts val="0"/>
              </a:spcAft>
              <a:buClrTx/>
              <a:buSzTx/>
              <a:tabLst>
                <a:tab pos="1694814" algn="l"/>
                <a:tab pos="2272030" algn="l"/>
                <a:tab pos="3781425" algn="l"/>
                <a:tab pos="4581525" algn="l"/>
                <a:tab pos="5259705" algn="l"/>
              </a:tabLst>
              <a:defRPr/>
            </a:pPr>
            <a:endParaRPr kumimoji="0" lang="es-MX" sz="23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Verdana"/>
            </a:endParaRPr>
          </a:p>
          <a:p>
            <a:pPr marR="6985" lvl="0" algn="just" defTabSz="914400" eaLnBrk="1" fontAlgn="auto" latinLnBrk="0" hangingPunct="1">
              <a:spcBef>
                <a:spcPts val="100"/>
              </a:spcBef>
              <a:spcAft>
                <a:spcPts val="0"/>
              </a:spcAft>
              <a:buClrTx/>
              <a:buSzTx/>
              <a:tabLst>
                <a:tab pos="1694814" algn="l"/>
                <a:tab pos="2272030" algn="l"/>
                <a:tab pos="3781425" algn="l"/>
                <a:tab pos="4581525" algn="l"/>
                <a:tab pos="5259705" algn="l"/>
              </a:tabLst>
              <a:defRPr/>
            </a:pPr>
            <a:r>
              <a:rPr kumimoji="0" lang="es-MX" sz="23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Las denuncias podrán realizarse a través del Sistema Integral de Denuncias Ciudadanas (SIDEC) en la liga https//sidec.funcionpublica.gob.mx/ las 24 horas del día, los 365 días del año; o mediante escrito presentado en la Secretaría de la Función Pública, ubicada en Avenida Insurgentes Sur 1735, Colonia Guadalupe </a:t>
            </a:r>
            <a:r>
              <a:rPr kumimoji="0" lang="es-MX" sz="23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Inn</a:t>
            </a:r>
            <a:r>
              <a:rPr kumimoji="0" lang="es-MX" sz="23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, C. P. 01020, Alcaldía Álvaro Obregón, Ciudad de México.</a:t>
            </a:r>
          </a:p>
          <a:p>
            <a:pPr marR="6985" lvl="0" algn="just" defTabSz="914400" eaLnBrk="1" fontAlgn="auto" latinLnBrk="0" hangingPunct="1">
              <a:spcBef>
                <a:spcPts val="100"/>
              </a:spcBef>
              <a:spcAft>
                <a:spcPts val="0"/>
              </a:spcAft>
              <a:buClrTx/>
              <a:buSzTx/>
              <a:tabLst>
                <a:tab pos="1694814" algn="l"/>
                <a:tab pos="2272030" algn="l"/>
                <a:tab pos="3781425" algn="l"/>
                <a:tab pos="4581525" algn="l"/>
                <a:tab pos="5259705" algn="l"/>
              </a:tabLst>
              <a:defRPr/>
            </a:pPr>
            <a:r>
              <a:rPr kumimoji="0" lang="es-MX" sz="23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En caso de requerir asesoría en la presentación de denuncias, podrán comunicarse a los teléfonos 55 2000 2000 y al número gratuito 800 112 87 00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6D86260-D079-421B-B5E6-2EF81FCCE8EF}"/>
              </a:ext>
            </a:extLst>
          </p:cNvPr>
          <p:cNvSpPr txBox="1"/>
          <p:nvPr/>
        </p:nvSpPr>
        <p:spPr>
          <a:xfrm>
            <a:off x="1726808" y="695814"/>
            <a:ext cx="833159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0" cap="none" spc="90" normalizeH="0" baseline="0" noProof="0" dirty="0">
                <a:ln>
                  <a:noFill/>
                </a:ln>
                <a:solidFill>
                  <a:srgbClr val="6D152D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MECANISMO PARA LA ATENCION Y SEGUIMIENTO DE QUEJAS Y DENUNCIAS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0176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7CD9CA32-E92D-4924-AF2D-133AAC883079}"/>
              </a:ext>
            </a:extLst>
          </p:cNvPr>
          <p:cNvSpPr txBox="1"/>
          <p:nvPr/>
        </p:nvSpPr>
        <p:spPr>
          <a:xfrm>
            <a:off x="1026942" y="1754570"/>
            <a:ext cx="10100603" cy="36830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6985" lvl="0" indent="-342900" algn="just" defTabSz="914400" eaLnBrk="1" fontAlgn="auto" latinLnBrk="0" hangingPunct="1">
              <a:spcBef>
                <a:spcPts val="1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694814" algn="l"/>
                <a:tab pos="2272030" algn="l"/>
                <a:tab pos="3781425" algn="l"/>
                <a:tab pos="4581525" algn="l"/>
                <a:tab pos="5259705" algn="l"/>
              </a:tabLst>
              <a:defRPr/>
            </a:pPr>
            <a:r>
              <a:rPr kumimoji="0" lang="es-MX" sz="23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Mecanismos del Colegio Superior Agropecuario del Estado de Guerrero</a:t>
            </a:r>
          </a:p>
          <a:p>
            <a:pPr marR="6985" lvl="0" algn="just" defTabSz="914400" eaLnBrk="1" fontAlgn="auto" latinLnBrk="0" hangingPunct="1">
              <a:spcBef>
                <a:spcPts val="100"/>
              </a:spcBef>
              <a:spcAft>
                <a:spcPts val="0"/>
              </a:spcAft>
              <a:buClrTx/>
              <a:buSzTx/>
              <a:tabLst>
                <a:tab pos="1694814" algn="l"/>
                <a:tab pos="2272030" algn="l"/>
                <a:tab pos="3781425" algn="l"/>
                <a:tab pos="4581525" algn="l"/>
                <a:tab pos="5259705" algn="l"/>
              </a:tabLst>
              <a:defRPr/>
            </a:pPr>
            <a:endParaRPr kumimoji="0" lang="es-MX" sz="23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Verdana"/>
            </a:endParaRPr>
          </a:p>
          <a:p>
            <a:pPr marR="6985" lvl="0" algn="just" defTabSz="914400" eaLnBrk="1" fontAlgn="auto" latinLnBrk="0" hangingPunct="1">
              <a:spcBef>
                <a:spcPts val="100"/>
              </a:spcBef>
              <a:spcAft>
                <a:spcPts val="0"/>
              </a:spcAft>
              <a:buClrTx/>
              <a:buSzTx/>
              <a:tabLst>
                <a:tab pos="1694814" algn="l"/>
                <a:tab pos="2272030" algn="l"/>
                <a:tab pos="3781425" algn="l"/>
                <a:tab pos="4581525" algn="l"/>
                <a:tab pos="5259705" algn="l"/>
              </a:tabLst>
              <a:defRPr/>
            </a:pPr>
            <a:r>
              <a:rPr kumimoji="0" lang="es-MX" sz="23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Instancia Normativa: Dr. Waldo Ojeda Bustamante, Oficina Central, Av. Vicente Guerrero, Núm. 81, Col. Centro, Iguala, Gro, CP 40000, Teléfono 7333324328, página WEB https://csaegro.agricultura.gob.mx/contact, correo electrónico contacto@csaegro.gob.mx.</a:t>
            </a:r>
          </a:p>
          <a:p>
            <a:pPr marR="6985" lvl="0" algn="just" defTabSz="914400" eaLnBrk="1" fontAlgn="auto" latinLnBrk="0" hangingPunct="1">
              <a:spcBef>
                <a:spcPts val="100"/>
              </a:spcBef>
              <a:spcAft>
                <a:spcPts val="0"/>
              </a:spcAft>
              <a:buClrTx/>
              <a:buSzTx/>
              <a:tabLst>
                <a:tab pos="1694814" algn="l"/>
                <a:tab pos="2272030" algn="l"/>
                <a:tab pos="3781425" algn="l"/>
                <a:tab pos="4581525" algn="l"/>
                <a:tab pos="5259705" algn="l"/>
              </a:tabLst>
              <a:defRPr/>
            </a:pPr>
            <a:endParaRPr kumimoji="0" lang="es-MX" sz="23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Verdana"/>
            </a:endParaRPr>
          </a:p>
          <a:p>
            <a:pPr marR="6985" lvl="0" algn="just" defTabSz="914400" eaLnBrk="1" fontAlgn="auto" latinLnBrk="0" hangingPunct="1">
              <a:spcBef>
                <a:spcPts val="100"/>
              </a:spcBef>
              <a:spcAft>
                <a:spcPts val="0"/>
              </a:spcAft>
              <a:buClrTx/>
              <a:buSzTx/>
              <a:tabLst>
                <a:tab pos="1694814" algn="l"/>
                <a:tab pos="2272030" algn="l"/>
                <a:tab pos="3781425" algn="l"/>
                <a:tab pos="4581525" algn="l"/>
                <a:tab pos="5259705" algn="l"/>
              </a:tabLst>
              <a:defRPr/>
            </a:pPr>
            <a:r>
              <a:rPr kumimoji="0" lang="es-MX" sz="23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Instancia Ejecutora CEP: Dr. Carlos Alberto Pérez Cabrera, Centro de Estudios Profesionales, Carretera Iguala- Cocula kilómetro. 14.5, Cocula, Gro., CP 40580, Teléfono 7363350480, correo electrónico direcciónCEP@csaegro.edu.mx.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6D86260-D079-421B-B5E6-2EF81FCCE8EF}"/>
              </a:ext>
            </a:extLst>
          </p:cNvPr>
          <p:cNvSpPr txBox="1"/>
          <p:nvPr/>
        </p:nvSpPr>
        <p:spPr>
          <a:xfrm>
            <a:off x="1726808" y="695814"/>
            <a:ext cx="833159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0" cap="none" spc="90" normalizeH="0" baseline="0" noProof="0" dirty="0">
                <a:ln>
                  <a:noFill/>
                </a:ln>
                <a:solidFill>
                  <a:srgbClr val="6D152D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MECANISMO PARA LA ATENCION Y SEGUIMIENTO DE QUEJAS Y DENUNCIAS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3756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7CD9CA32-E92D-4924-AF2D-133AAC883079}"/>
              </a:ext>
            </a:extLst>
          </p:cNvPr>
          <p:cNvSpPr txBox="1"/>
          <p:nvPr/>
        </p:nvSpPr>
        <p:spPr>
          <a:xfrm>
            <a:off x="1045698" y="1979653"/>
            <a:ext cx="10100603" cy="33291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6985" lvl="0" indent="-342900" algn="just" defTabSz="914400" eaLnBrk="1" fontAlgn="auto" latinLnBrk="0" hangingPunct="1">
              <a:spcBef>
                <a:spcPts val="1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694814" algn="l"/>
                <a:tab pos="2272030" algn="l"/>
                <a:tab pos="3781425" algn="l"/>
                <a:tab pos="4581525" algn="l"/>
                <a:tab pos="5259705" algn="l"/>
              </a:tabLst>
              <a:defRPr/>
            </a:pPr>
            <a:r>
              <a:rPr kumimoji="0" lang="es-MX" sz="23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Mecanismos del Órgano Interno de Control:</a:t>
            </a:r>
          </a:p>
          <a:p>
            <a:pPr marR="6985" lvl="0" algn="just" defTabSz="914400" eaLnBrk="1" fontAlgn="auto" latinLnBrk="0" hangingPunct="1">
              <a:spcBef>
                <a:spcPts val="100"/>
              </a:spcBef>
              <a:spcAft>
                <a:spcPts val="0"/>
              </a:spcAft>
              <a:buClrTx/>
              <a:buSzTx/>
              <a:tabLst>
                <a:tab pos="1694814" algn="l"/>
                <a:tab pos="2272030" algn="l"/>
                <a:tab pos="3781425" algn="l"/>
                <a:tab pos="4581525" algn="l"/>
                <a:tab pos="5259705" algn="l"/>
              </a:tabLst>
              <a:defRPr/>
            </a:pPr>
            <a:endParaRPr kumimoji="0" lang="es-MX" sz="23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Verdana"/>
            </a:endParaRPr>
          </a:p>
          <a:p>
            <a:pPr marR="6985" lvl="0" algn="just" defTabSz="914400" eaLnBrk="1" fontAlgn="auto" latinLnBrk="0" hangingPunct="1">
              <a:spcBef>
                <a:spcPts val="100"/>
              </a:spcBef>
              <a:spcAft>
                <a:spcPts val="0"/>
              </a:spcAft>
              <a:buClrTx/>
              <a:buSzTx/>
              <a:tabLst>
                <a:tab pos="1694814" algn="l"/>
                <a:tab pos="2272030" algn="l"/>
                <a:tab pos="3781425" algn="l"/>
                <a:tab pos="4581525" algn="l"/>
                <a:tab pos="5259705" algn="l"/>
              </a:tabLst>
              <a:defRPr/>
            </a:pPr>
            <a:r>
              <a:rPr kumimoji="0" lang="es-MX" sz="23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Órgano Interno de Control: Av. Guillermo Pérez Valenzuela #127, edificio A, piso 1, Col. Del Carmen, Alcaldía Coyoacán, CP 04100, CD México Tel. (55)38711000/21900, Correo electrónico: buzon.oic@agricultura.gob.mx</a:t>
            </a:r>
          </a:p>
          <a:p>
            <a:pPr marR="6985" lvl="0" algn="just" defTabSz="914400" eaLnBrk="1" fontAlgn="auto" latinLnBrk="0" hangingPunct="1">
              <a:spcBef>
                <a:spcPts val="100"/>
              </a:spcBef>
              <a:spcAft>
                <a:spcPts val="0"/>
              </a:spcAft>
              <a:buClrTx/>
              <a:buSzTx/>
              <a:tabLst>
                <a:tab pos="1694814" algn="l"/>
                <a:tab pos="2272030" algn="l"/>
                <a:tab pos="3781425" algn="l"/>
                <a:tab pos="4581525" algn="l"/>
                <a:tab pos="5259705" algn="l"/>
              </a:tabLst>
              <a:defRPr/>
            </a:pPr>
            <a:endParaRPr lang="es-MX" sz="2300" kern="0" dirty="0">
              <a:solidFill>
                <a:sysClr val="windowText" lastClr="000000"/>
              </a:solidFill>
              <a:cs typeface="Verdana"/>
            </a:endParaRPr>
          </a:p>
          <a:p>
            <a:pPr marR="6985" lvl="0" algn="just" defTabSz="914400" eaLnBrk="1" fontAlgn="auto" latinLnBrk="0" hangingPunct="1">
              <a:spcBef>
                <a:spcPts val="100"/>
              </a:spcBef>
              <a:spcAft>
                <a:spcPts val="0"/>
              </a:spcAft>
              <a:buClrTx/>
              <a:buSzTx/>
              <a:tabLst>
                <a:tab pos="1694814" algn="l"/>
                <a:tab pos="2272030" algn="l"/>
                <a:tab pos="3781425" algn="l"/>
                <a:tab pos="4581525" algn="l"/>
                <a:tab pos="5259705" algn="l"/>
              </a:tabLst>
              <a:defRPr/>
            </a:pPr>
            <a:r>
              <a:rPr kumimoji="0" lang="es-MX" sz="23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Verdana"/>
              </a:rPr>
              <a:t>Órgano Estatal de Control: Las instancias Ejecutoras del CSAEGRO, se coordinarán con los OEC correspondientes, para señalar y dar a conocer los mecanismos para la atención de quejas y denuncias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6D86260-D079-421B-B5E6-2EF81FCCE8EF}"/>
              </a:ext>
            </a:extLst>
          </p:cNvPr>
          <p:cNvSpPr txBox="1"/>
          <p:nvPr/>
        </p:nvSpPr>
        <p:spPr>
          <a:xfrm>
            <a:off x="1726808" y="695814"/>
            <a:ext cx="833159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0" cap="none" spc="90" normalizeH="0" baseline="0" noProof="0" dirty="0">
                <a:ln>
                  <a:noFill/>
                </a:ln>
                <a:solidFill>
                  <a:srgbClr val="6D152D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MECANISMO PARA LA ATENCION Y SEGUIMIENTO DE QUEJAS Y DENUNCIAS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74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04550F74-827A-477A-906B-84EC98DA941E}"/>
              </a:ext>
            </a:extLst>
          </p:cNvPr>
          <p:cNvSpPr txBox="1"/>
          <p:nvPr/>
        </p:nvSpPr>
        <p:spPr>
          <a:xfrm>
            <a:off x="787791" y="1066972"/>
            <a:ext cx="107899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65" marR="5080" lvl="0" indent="-1905" algn="ctr" defTabSz="914400" rtl="0" eaLnBrk="1" fontAlgn="auto" latinLnBrk="0" hangingPunct="1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000" b="1" kern="0" spc="-235" dirty="0">
                <a:solidFill>
                  <a:srgbClr val="6D152D"/>
                </a:solidFill>
                <a:latin typeface="Verdana"/>
                <a:ea typeface="+mj-ea"/>
              </a:rPr>
              <a:t>¿QUE ES LA CONTRALORIA SOCIAL?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87FFF2C-EF56-4ABE-A782-CB07A5E6A470}"/>
              </a:ext>
            </a:extLst>
          </p:cNvPr>
          <p:cNvSpPr txBox="1"/>
          <p:nvPr/>
        </p:nvSpPr>
        <p:spPr>
          <a:xfrm>
            <a:off x="689317" y="2025747"/>
            <a:ext cx="104944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MX" sz="2800" dirty="0"/>
              <a:t>Se encarga de evaluar y rendir cuentas de los programas y recursos públicos invertidos, mediante la participación de instituciones académicas  y de investigación. </a:t>
            </a:r>
          </a:p>
          <a:p>
            <a:pPr algn="just"/>
            <a:endParaRPr lang="es-MX" sz="28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MX" sz="2800" dirty="0"/>
              <a:t>Su importancia radica en el reconocimiento de la necesidad que tiene la participación activa de las y los estudiantes beneficiarios del programa de becas para lo cual se establecen actividades precisas orientadas al seguimiento, supervisión y vigilancia de dicho programa de becas institucionales. </a:t>
            </a:r>
          </a:p>
        </p:txBody>
      </p:sp>
    </p:spTree>
    <p:extLst>
      <p:ext uri="{BB962C8B-B14F-4D97-AF65-F5344CB8AC3E}">
        <p14:creationId xmlns:p14="http://schemas.microsoft.com/office/powerpoint/2010/main" val="1904492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229BEB-7CB8-44AE-8A1B-B07C3EA3F5C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87791" y="642067"/>
            <a:ext cx="10813366" cy="1143000"/>
          </a:xfrm>
        </p:spPr>
        <p:txBody>
          <a:bodyPr/>
          <a:lstStyle/>
          <a:p>
            <a:pPr algn="ctr"/>
            <a:r>
              <a:rPr kumimoji="0" lang="es-MX" sz="4000" b="1" i="0" u="none" strike="noStrike" kern="0" cap="none" spc="190" normalizeH="0" baseline="0" noProof="0" dirty="0">
                <a:ln>
                  <a:noFill/>
                </a:ln>
                <a:solidFill>
                  <a:srgbClr val="6D152D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PROGRAMA</a:t>
            </a:r>
            <a:r>
              <a:rPr kumimoji="0" lang="es-MX" sz="4000" b="1" i="0" u="none" strike="noStrike" kern="0" cap="none" spc="-15" normalizeH="0" baseline="0" noProof="0" dirty="0">
                <a:ln>
                  <a:noFill/>
                </a:ln>
                <a:solidFill>
                  <a:srgbClr val="6D152D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es-MX" sz="4000" b="1" i="0" u="none" strike="noStrike" kern="0" cap="none" spc="245" normalizeH="0" baseline="0" noProof="0" dirty="0">
                <a:ln>
                  <a:noFill/>
                </a:ln>
                <a:solidFill>
                  <a:srgbClr val="6D152D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DE</a:t>
            </a:r>
            <a:r>
              <a:rPr kumimoji="0" lang="es-MX" sz="4000" b="1" i="0" u="none" strike="noStrike" kern="0" cap="none" spc="-15" normalizeH="0" baseline="0" noProof="0" dirty="0">
                <a:ln>
                  <a:noFill/>
                </a:ln>
                <a:solidFill>
                  <a:srgbClr val="6D152D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es-MX" sz="4000" b="1" i="0" u="none" strike="noStrike" kern="0" cap="none" spc="210" normalizeH="0" baseline="0" noProof="0" dirty="0">
                <a:ln>
                  <a:noFill/>
                </a:ln>
                <a:solidFill>
                  <a:srgbClr val="6D152D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BECAS</a:t>
            </a:r>
            <a:r>
              <a:rPr kumimoji="0" lang="es-MX" sz="4000" b="1" i="0" u="none" strike="noStrike" kern="0" cap="none" spc="0" normalizeH="0" baseline="0" noProof="0" dirty="0">
                <a:ln>
                  <a:noFill/>
                </a:ln>
                <a:solidFill>
                  <a:srgbClr val="6D152D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es-MX" sz="4000" b="1" i="0" u="none" strike="noStrike" kern="0" cap="none" spc="180" normalizeH="0" baseline="0" noProof="0" dirty="0">
                <a:ln>
                  <a:noFill/>
                </a:ln>
                <a:solidFill>
                  <a:srgbClr val="6D152D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DEL</a:t>
            </a:r>
            <a:r>
              <a:rPr kumimoji="0" lang="es-MX" sz="4000" b="1" i="0" u="none" strike="noStrike" kern="0" cap="none" spc="-35" normalizeH="0" baseline="0" noProof="0" dirty="0">
                <a:ln>
                  <a:noFill/>
                </a:ln>
                <a:solidFill>
                  <a:srgbClr val="6D152D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br>
              <a:rPr kumimoji="0" lang="es-MX" sz="4000" b="1" i="0" u="none" strike="noStrike" kern="0" cap="none" spc="-35" normalizeH="0" baseline="0" noProof="0" dirty="0">
                <a:ln>
                  <a:noFill/>
                </a:ln>
                <a:solidFill>
                  <a:srgbClr val="6D152D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</a:br>
            <a:r>
              <a:rPr kumimoji="0" lang="es-MX" sz="4000" b="1" i="0" u="none" strike="noStrike" kern="0" cap="none" spc="105" normalizeH="0" baseline="0" noProof="0" dirty="0">
                <a:ln>
                  <a:noFill/>
                </a:ln>
                <a:solidFill>
                  <a:srgbClr val="6D152D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CEP- </a:t>
            </a:r>
            <a:r>
              <a:rPr kumimoji="0" lang="es-MX" sz="4000" b="1" i="0" u="none" strike="noStrike" kern="0" cap="none" spc="155" normalizeH="0" baseline="0" noProof="0" dirty="0">
                <a:ln>
                  <a:noFill/>
                </a:ln>
                <a:solidFill>
                  <a:srgbClr val="6D152D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CSAEGRO</a:t>
            </a:r>
            <a:endParaRPr lang="es-MX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5FCD5A6-32B0-45B9-9186-A26EA97B4D70}"/>
              </a:ext>
            </a:extLst>
          </p:cNvPr>
          <p:cNvSpPr txBox="1"/>
          <p:nvPr/>
        </p:nvSpPr>
        <p:spPr>
          <a:xfrm>
            <a:off x="1111348" y="1785067"/>
            <a:ext cx="10114670" cy="4306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lvl="0" indent="0" algn="just" defTabSz="914400" eaLnBrk="1" fontAlgn="auto" latinLnBrk="0" hangingPunct="1">
              <a:lnSpc>
                <a:spcPts val="2590"/>
              </a:lnSpc>
              <a:spcBef>
                <a:spcPts val="4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0" cap="none" spc="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El</a:t>
            </a:r>
            <a:r>
              <a:rPr kumimoji="0" lang="es-MX" sz="2400" b="0" i="0" u="none" strike="noStrike" kern="0" cap="none" spc="45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 </a:t>
            </a:r>
            <a:r>
              <a:rPr kumimoji="0" lang="es-MX" sz="2400" b="0" i="0" u="none" strike="noStrike" kern="0" cap="none" spc="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Centro</a:t>
            </a:r>
            <a:r>
              <a:rPr kumimoji="0" lang="es-MX" sz="2400" b="0" i="0" u="none" strike="noStrike" kern="0" cap="none" spc="45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 </a:t>
            </a:r>
            <a:r>
              <a:rPr kumimoji="0" lang="es-MX" sz="2400" b="0" i="0" u="none" strike="noStrike" kern="0" cap="none" spc="7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de</a:t>
            </a:r>
            <a:r>
              <a:rPr kumimoji="0" lang="es-MX" sz="2400" b="0" i="0" u="none" strike="noStrike" kern="0" cap="none" spc="5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 </a:t>
            </a:r>
            <a:r>
              <a:rPr kumimoji="0" lang="es-MX" sz="2400" b="0" i="0" u="none" strike="noStrike" kern="0" cap="none" spc="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Estudios</a:t>
            </a:r>
            <a:r>
              <a:rPr kumimoji="0" lang="es-MX" sz="2400" b="0" i="0" u="none" strike="noStrike" kern="0" cap="none" spc="5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 </a:t>
            </a:r>
            <a:r>
              <a:rPr kumimoji="0" lang="es-MX" sz="2400" b="0" i="0" u="none" strike="noStrike" kern="0" cap="none" spc="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Profesionales</a:t>
            </a:r>
            <a:r>
              <a:rPr kumimoji="0" lang="es-MX" sz="2400" b="0" i="0" u="none" strike="noStrike" kern="0" cap="none" spc="55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 </a:t>
            </a:r>
            <a:r>
              <a:rPr kumimoji="0" lang="es-MX" sz="2400" b="0" i="0" u="none" strike="noStrike" kern="0" cap="none" spc="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(CEP)</a:t>
            </a:r>
            <a:r>
              <a:rPr kumimoji="0" lang="es-MX" sz="2400" b="0" i="0" u="none" strike="noStrike" kern="0" cap="none" spc="55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 </a:t>
            </a:r>
            <a:r>
              <a:rPr kumimoji="0" lang="es-MX" sz="2400" b="0" i="0" u="none" strike="noStrike" kern="0" cap="none" spc="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del</a:t>
            </a:r>
            <a:r>
              <a:rPr kumimoji="0" lang="es-MX" sz="2400" b="0" i="0" u="none" strike="noStrike" kern="0" cap="none" spc="5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 </a:t>
            </a:r>
            <a:r>
              <a:rPr kumimoji="0" lang="es-MX" sz="2400" b="0" i="0" u="none" strike="noStrike" kern="0" cap="none" spc="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Colegio</a:t>
            </a:r>
            <a:r>
              <a:rPr kumimoji="0" lang="es-MX" sz="2400" b="0" i="0" u="none" strike="noStrike" kern="0" cap="none" spc="4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 </a:t>
            </a:r>
            <a:r>
              <a:rPr kumimoji="0" lang="es-MX" sz="2400" b="0" i="0" u="none" strike="noStrike" kern="0" cap="none" spc="-1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Superior </a:t>
            </a:r>
            <a:r>
              <a:rPr kumimoji="0" lang="es-MX" sz="2400" b="0" i="0" u="none" strike="noStrike" kern="0" cap="none" spc="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Agropecuario</a:t>
            </a:r>
            <a:r>
              <a:rPr kumimoji="0" lang="es-MX" sz="2400" b="0" i="0" u="none" strike="noStrike" kern="0" cap="none" spc="36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es-MX" sz="2400" b="0" i="0" u="none" strike="noStrike" kern="0" cap="none" spc="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del</a:t>
            </a:r>
            <a:r>
              <a:rPr kumimoji="0" lang="es-MX" sz="2400" b="0" i="0" u="none" strike="noStrike" kern="0" cap="none" spc="37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es-MX" sz="2400" b="0" i="0" u="none" strike="noStrike" kern="0" cap="none" spc="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Estado</a:t>
            </a:r>
            <a:r>
              <a:rPr kumimoji="0" lang="es-MX" sz="2400" b="0" i="0" u="none" strike="noStrike" kern="0" cap="none" spc="365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es-MX" sz="2400" b="0" i="0" u="none" strike="noStrike" kern="0" cap="none" spc="7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de</a:t>
            </a:r>
            <a:r>
              <a:rPr kumimoji="0" lang="es-MX" sz="2400" b="0" i="0" u="none" strike="noStrike" kern="0" cap="none" spc="365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es-MX" sz="2400" b="0" i="0" u="none" strike="noStrike" kern="0" cap="none" spc="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Guerrero</a:t>
            </a:r>
            <a:r>
              <a:rPr kumimoji="0" lang="es-MX" sz="2400" b="0" i="0" u="none" strike="noStrike" kern="0" cap="none" spc="355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es-MX" sz="2400" b="0" i="0" u="none" strike="noStrike" kern="0" cap="none" spc="-3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(CSAEGRO),</a:t>
            </a:r>
            <a:r>
              <a:rPr kumimoji="0" lang="es-MX" sz="2400" b="0" i="0" u="none" strike="noStrike" kern="0" cap="none" spc="375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es-MX" sz="2400" b="0" i="0" u="none" strike="noStrike" kern="0" cap="none" spc="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podrá</a:t>
            </a:r>
            <a:r>
              <a:rPr kumimoji="0" lang="es-MX" sz="2400" b="0" i="0" u="none" strike="noStrike" kern="0" cap="none" spc="365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es-MX" sz="2400" b="0" i="0" u="none" strike="noStrike" kern="0" cap="none" spc="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otorgar</a:t>
            </a:r>
            <a:r>
              <a:rPr kumimoji="0" lang="es-MX" sz="2400" b="0" i="0" u="none" strike="noStrike" kern="0" cap="none" spc="37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es-MX" sz="2400" b="0" i="0" u="none" strike="noStrike" kern="0" cap="none" spc="-5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a </a:t>
            </a:r>
            <a:r>
              <a:rPr kumimoji="0" lang="es-MX" sz="2400" b="0" i="0" u="none" strike="noStrike" kern="0" cap="none" spc="-35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sus</a:t>
            </a:r>
            <a:r>
              <a:rPr kumimoji="0" lang="es-MX" sz="2400" b="0" i="0" u="none" strike="noStrike" kern="0" cap="none" spc="-155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es-MX" sz="2400" b="0" i="0" u="none" strike="noStrike" kern="0" cap="none" spc="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alumnos</a:t>
            </a:r>
            <a:r>
              <a:rPr kumimoji="0" lang="es-MX" sz="2400" b="0" i="0" u="none" strike="noStrike" kern="0" cap="none" spc="-15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es-MX" sz="2400" b="0" i="0" u="none" strike="noStrike" kern="0" cap="none" spc="-135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y </a:t>
            </a:r>
            <a:r>
              <a:rPr kumimoji="0" lang="es-MX" sz="2400" b="0" i="0" u="none" strike="noStrike" kern="0" cap="none" spc="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alumnas</a:t>
            </a:r>
            <a:r>
              <a:rPr kumimoji="0" lang="es-MX" sz="2400" b="0" i="0" u="none" strike="noStrike" kern="0" cap="none" spc="-135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es-MX" sz="2400" b="0" i="0" u="none" strike="noStrike" kern="0" cap="none" spc="-3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los</a:t>
            </a:r>
            <a:r>
              <a:rPr kumimoji="0" lang="es-MX" sz="2400" b="0" i="0" u="none" strike="noStrike" kern="0" cap="none" spc="-145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es-MX" sz="2400" b="0" i="0" u="none" strike="noStrike" kern="0" cap="none" spc="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siguientes</a:t>
            </a:r>
            <a:r>
              <a:rPr kumimoji="0" lang="es-MX" sz="2400" b="0" i="0" u="none" strike="noStrike" kern="0" cap="none" spc="-135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es-MX" sz="2400" b="0" i="0" u="none" strike="noStrike" kern="0" cap="none" spc="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tipos</a:t>
            </a:r>
            <a:r>
              <a:rPr kumimoji="0" lang="es-MX" sz="2400" b="0" i="0" u="none" strike="noStrike" kern="0" cap="none" spc="-145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es-MX" sz="2400" b="0" i="0" u="none" strike="noStrike" kern="0" cap="none" spc="7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de</a:t>
            </a:r>
            <a:r>
              <a:rPr kumimoji="0" lang="es-MX" sz="2400" b="0" i="0" u="none" strike="noStrike" kern="0" cap="none" spc="-135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es-MX" sz="2400" b="0" i="0" u="none" strike="noStrike" kern="0" cap="none" spc="-1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becas: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0" cap="none" spc="-10" normalizeH="0" baseline="0" noProof="0" dirty="0">
              <a:ln>
                <a:noFill/>
              </a:ln>
              <a:solidFill>
                <a:srgbClr val="252525"/>
              </a:solidFill>
              <a:effectLst/>
              <a:uLnTx/>
              <a:uFillTx/>
              <a:ea typeface="+mn-ea"/>
            </a:endParaRPr>
          </a:p>
          <a:p>
            <a:pPr marL="4699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69900" algn="l"/>
              </a:tabLst>
              <a:defRPr/>
            </a:pPr>
            <a:r>
              <a:rPr kumimoji="0" lang="es-MX" sz="2400" b="0" i="0" u="none" strike="noStrike" kern="0" cap="none" spc="55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Beca</a:t>
            </a:r>
            <a:r>
              <a:rPr kumimoji="0" lang="es-MX" sz="2400" b="0" i="0" u="none" strike="noStrike" kern="0" cap="none" spc="-22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es-MX" sz="2400" b="0" i="0" u="none" strike="noStrike" kern="0" cap="none" spc="45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Académica</a:t>
            </a:r>
          </a:p>
          <a:p>
            <a:pPr marL="469900" marR="0" lvl="0" indent="-457200" defTabSz="914400" eaLnBrk="1" fontAlgn="auto" latinLnBrk="0" hangingPunct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69900" algn="l"/>
              </a:tabLst>
              <a:defRPr/>
            </a:pPr>
            <a:r>
              <a:rPr kumimoji="0" lang="es-MX" sz="2400" b="0" i="0" u="none" strike="noStrike" kern="0" cap="none" spc="55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Beca</a:t>
            </a:r>
            <a:r>
              <a:rPr kumimoji="0" lang="es-MX" sz="2400" b="0" i="0" u="none" strike="noStrike" kern="0" cap="none" spc="-22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es-MX" sz="2400" b="0" i="0" u="none" strike="noStrike" kern="0" cap="none" spc="-1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Alimenticia</a:t>
            </a:r>
          </a:p>
          <a:p>
            <a:pPr marL="469900" marR="0" lvl="0" indent="-457200" defTabSz="914400" eaLnBrk="1" fontAlgn="auto" latinLnBrk="0" hangingPunct="1">
              <a:lnSpc>
                <a:spcPct val="100000"/>
              </a:lnSpc>
              <a:spcBef>
                <a:spcPts val="71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69900" algn="l"/>
              </a:tabLst>
              <a:defRPr/>
            </a:pPr>
            <a:r>
              <a:rPr kumimoji="0" lang="es-MX" sz="2400" b="0" i="0" u="none" strike="noStrike" kern="0" cap="none" spc="55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Beca</a:t>
            </a:r>
            <a:r>
              <a:rPr kumimoji="0" lang="es-MX" sz="2400" b="0" i="0" u="none" strike="noStrike" kern="0" cap="none" spc="-185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es-MX" sz="2400" b="0" i="0" u="none" strike="noStrike" kern="0" cap="none" spc="7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de</a:t>
            </a:r>
            <a:r>
              <a:rPr kumimoji="0" lang="es-MX" sz="2400" b="0" i="0" u="none" strike="noStrike" kern="0" cap="none" spc="-175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es-MX" sz="2400" b="0" i="0" u="none" strike="noStrike" kern="0" cap="none" spc="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Apoyo</a:t>
            </a:r>
            <a:r>
              <a:rPr kumimoji="0" lang="es-MX" sz="2400" b="0" i="0" u="none" strike="noStrike" kern="0" cap="none" spc="-16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es-MX" sz="2400" b="0" i="0" u="none" strike="noStrike" kern="0" cap="none" spc="-1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Institucional</a:t>
            </a:r>
          </a:p>
          <a:p>
            <a:pPr marL="469900" marR="0" lvl="0" indent="-457200" defTabSz="914400" eaLnBrk="1" fontAlgn="auto" latinLnBrk="0" hangingPunct="1">
              <a:lnSpc>
                <a:spcPct val="100000"/>
              </a:lnSpc>
              <a:spcBef>
                <a:spcPts val="71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69900" algn="l"/>
              </a:tabLst>
              <a:defRPr/>
            </a:pPr>
            <a:r>
              <a:rPr kumimoji="0" lang="es-MX" sz="2400" b="0" i="0" u="none" strike="noStrike" kern="0" cap="none" spc="55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Beca</a:t>
            </a:r>
            <a:r>
              <a:rPr kumimoji="0" lang="es-MX" sz="2400" b="0" i="0" u="none" strike="noStrike" kern="0" cap="none" spc="-21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es-MX" sz="2400" b="0" i="0" u="none" strike="noStrike" kern="0" cap="none" spc="7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de</a:t>
            </a:r>
            <a:r>
              <a:rPr kumimoji="0" lang="es-MX" sz="2400" b="0" i="0" u="none" strike="noStrike" kern="0" cap="none" spc="-204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es-MX" sz="2400" b="0" i="0" u="none" strike="noStrike" kern="0" cap="none" spc="-1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Desarrollo</a:t>
            </a:r>
            <a:r>
              <a:rPr kumimoji="0" lang="es-MX" sz="2400" b="0" i="0" u="none" strike="noStrike" kern="0" cap="none" spc="-204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es-MX" sz="2400" b="0" i="0" u="none" strike="noStrike" kern="0" cap="none" spc="-1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Integral</a:t>
            </a:r>
          </a:p>
          <a:p>
            <a:pPr marL="469900" marR="0" lvl="0" indent="-457200" defTabSz="914400" eaLnBrk="1" fontAlgn="auto" latinLnBrk="0" hangingPunct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69900" algn="l"/>
              </a:tabLst>
              <a:defRPr/>
            </a:pPr>
            <a:r>
              <a:rPr kumimoji="0" lang="es-MX" sz="2400" b="0" i="0" u="none" strike="noStrike" kern="0" cap="none" spc="55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Beca</a:t>
            </a:r>
            <a:r>
              <a:rPr kumimoji="0" lang="es-MX" sz="2400" b="0" i="0" u="none" strike="noStrike" kern="0" cap="none" spc="-229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es-MX" sz="2400" b="0" i="0" u="none" strike="noStrike" kern="0" cap="none" spc="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para</a:t>
            </a:r>
            <a:r>
              <a:rPr kumimoji="0" lang="es-MX" sz="2400" b="0" i="0" u="none" strike="noStrike" kern="0" cap="none" spc="-225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es-MX" sz="2400" b="0" i="0" u="none" strike="noStrike" kern="0" cap="none" spc="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Estancias</a:t>
            </a:r>
            <a:r>
              <a:rPr kumimoji="0" lang="es-MX" sz="2400" b="0" i="0" u="none" strike="noStrike" kern="0" cap="none" spc="-22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es-MX" sz="2400" b="0" i="0" u="none" strike="noStrike" kern="0" cap="none" spc="-1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Estudiantiles</a:t>
            </a:r>
          </a:p>
          <a:p>
            <a:pPr marL="469900" marR="0" lvl="0" indent="-457200" defTabSz="914400" eaLnBrk="1" fontAlgn="auto" latinLnBrk="0" hangingPunct="1">
              <a:lnSpc>
                <a:spcPct val="100000"/>
              </a:lnSpc>
              <a:spcBef>
                <a:spcPts val="71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69900" algn="l"/>
              </a:tabLst>
              <a:defRPr/>
            </a:pPr>
            <a:r>
              <a:rPr kumimoji="0" lang="es-MX" sz="2400" b="0" i="0" u="none" strike="noStrike" kern="0" cap="none" spc="55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Beca</a:t>
            </a:r>
            <a:r>
              <a:rPr kumimoji="0" lang="es-MX" sz="2400" b="0" i="0" u="none" strike="noStrike" kern="0" cap="none" spc="-229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es-MX" sz="2400" b="0" i="0" u="none" strike="noStrike" kern="0" cap="none" spc="7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de</a:t>
            </a:r>
            <a:r>
              <a:rPr kumimoji="0" lang="es-MX" sz="2400" b="0" i="0" u="none" strike="noStrike" kern="0" cap="none" spc="-22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es-MX" sz="2400" b="0" i="0" u="none" strike="noStrike" kern="0" cap="none" spc="55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Formación</a:t>
            </a:r>
            <a:r>
              <a:rPr kumimoji="0" lang="es-MX" sz="2400" b="0" i="0" u="none" strike="noStrike" kern="0" cap="none" spc="-215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es-MX" sz="2400" b="0" i="0" u="none" strike="noStrike" kern="0" cap="none" spc="-1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ea typeface="+mn-ea"/>
              </a:rPr>
              <a:t>Terminal</a:t>
            </a:r>
          </a:p>
        </p:txBody>
      </p:sp>
    </p:spTree>
    <p:extLst>
      <p:ext uri="{BB962C8B-B14F-4D97-AF65-F5344CB8AC3E}">
        <p14:creationId xmlns:p14="http://schemas.microsoft.com/office/powerpoint/2010/main" val="1071034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5B0EF6-BCCE-472F-ADDC-F612AF04FC0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472418" y="350862"/>
            <a:ext cx="10058400" cy="928688"/>
          </a:xfrm>
        </p:spPr>
        <p:txBody>
          <a:bodyPr/>
          <a:lstStyle/>
          <a:p>
            <a:r>
              <a:rPr kumimoji="0" lang="es-MX" sz="4000" b="1" i="0" u="none" strike="noStrike" kern="0" cap="none" spc="190" normalizeH="0" baseline="0" noProof="0" dirty="0">
                <a:ln>
                  <a:noFill/>
                </a:ln>
                <a:solidFill>
                  <a:srgbClr val="6D152D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1. BECA ACADEMICA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B8771EC-F53B-487B-A67F-75BE767D750E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66800" y="1687513"/>
            <a:ext cx="10058400" cy="5032375"/>
          </a:xfrm>
        </p:spPr>
        <p:txBody>
          <a:bodyPr>
            <a:normAutofit fontScale="55000" lnSpcReduction="20000"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es-MX" sz="3800" b="1" i="0" u="none" strike="noStrike" kern="0" cap="none" spc="7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Es</a:t>
            </a:r>
            <a:r>
              <a:rPr kumimoji="0" lang="es-MX" sz="3800" b="1" i="0" u="none" strike="noStrike" kern="0" cap="none" spc="3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  </a:t>
            </a:r>
            <a:r>
              <a:rPr kumimoji="0" lang="es-MX" sz="3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el</a:t>
            </a:r>
            <a:r>
              <a:rPr kumimoji="0" lang="es-MX" sz="3800" b="1" i="0" u="none" strike="noStrike" kern="0" cap="none" spc="3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  </a:t>
            </a:r>
            <a:r>
              <a:rPr kumimoji="0" lang="es-MX" sz="3800" b="1" i="0" u="none" strike="noStrike" kern="0" cap="none" spc="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apoyo</a:t>
            </a:r>
            <a:r>
              <a:rPr kumimoji="0" lang="es-MX" sz="3800" b="1" i="0" u="none" strike="noStrike" kern="0" cap="none" spc="3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  </a:t>
            </a:r>
            <a:r>
              <a:rPr kumimoji="0" lang="es-MX" sz="3800" b="1" i="0" u="none" strike="noStrike" kern="0" cap="none" spc="9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económico </a:t>
            </a:r>
            <a:r>
              <a:rPr kumimoji="0" lang="es-MX" sz="3800" b="1" i="0" u="none" strike="noStrike" kern="0" cap="none" spc="1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que</a:t>
            </a:r>
            <a:r>
              <a:rPr kumimoji="0" lang="es-MX" sz="3800" b="1" i="0" u="none" strike="noStrike" kern="0" cap="none" spc="4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 </a:t>
            </a:r>
            <a:r>
              <a:rPr kumimoji="0" lang="es-MX" sz="3800" b="1" i="0" u="none" strike="noStrike" kern="0" cap="none" spc="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se</a:t>
            </a:r>
            <a:r>
              <a:rPr kumimoji="0" lang="es-MX" sz="3800" b="1" i="0" u="none" strike="noStrike" kern="0" cap="none" spc="4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 </a:t>
            </a:r>
            <a:r>
              <a:rPr kumimoji="0" lang="es-MX" sz="3800" b="1" i="0" u="none" strike="noStrike" kern="0" cap="none" spc="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otorga</a:t>
            </a:r>
            <a:r>
              <a:rPr kumimoji="0" lang="es-MX" sz="3800" b="1" i="0" u="none" strike="noStrike" kern="0" cap="none" spc="459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 </a:t>
            </a:r>
            <a:r>
              <a:rPr kumimoji="0" lang="es-MX" sz="3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a</a:t>
            </a:r>
            <a:r>
              <a:rPr kumimoji="0" lang="es-MX" sz="3800" b="1" i="0" u="none" strike="noStrike" kern="0" cap="none" spc="4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 </a:t>
            </a:r>
            <a:r>
              <a:rPr kumimoji="0" lang="es-MX" sz="3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las</a:t>
            </a:r>
            <a:r>
              <a:rPr kumimoji="0" lang="es-MX" sz="3800" b="1" i="0" u="none" strike="noStrike" kern="0" cap="none" spc="4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 </a:t>
            </a:r>
            <a:r>
              <a:rPr kumimoji="0" lang="es-MX" sz="3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y</a:t>
            </a:r>
            <a:r>
              <a:rPr kumimoji="0" lang="es-MX" sz="3800" b="1" i="0" u="none" strike="noStrike" kern="0" cap="none" spc="459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 </a:t>
            </a:r>
            <a:r>
              <a:rPr kumimoji="0" lang="es-MX" sz="3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los </a:t>
            </a:r>
            <a:r>
              <a:rPr kumimoji="0" lang="es-MX" sz="3800" b="1" i="0" u="none" strike="noStrike" kern="0" cap="none" spc="8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alumnos</a:t>
            </a:r>
            <a:r>
              <a:rPr kumimoji="0" lang="es-MX" sz="3800" b="1" i="0" u="none" strike="noStrike" kern="0" cap="none" spc="3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   </a:t>
            </a:r>
            <a:r>
              <a:rPr kumimoji="0" lang="es-MX" sz="3800" b="1" i="0" u="none" strike="noStrike" kern="0" cap="none" spc="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del</a:t>
            </a:r>
            <a:r>
              <a:rPr kumimoji="0" lang="es-MX" sz="3800" b="1" i="0" u="none" strike="noStrike" kern="0" cap="none" spc="3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   </a:t>
            </a:r>
            <a:r>
              <a:rPr kumimoji="0" lang="es-MX" sz="3800" b="1" i="0" u="none" strike="noStrike" kern="0" cap="none" spc="7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CEP,</a:t>
            </a:r>
            <a:r>
              <a:rPr kumimoji="0" lang="es-MX" sz="3800" b="1" i="0" u="none" strike="noStrike" kern="0" cap="none" spc="3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   </a:t>
            </a:r>
            <a:r>
              <a:rPr kumimoji="0" lang="es-MX" sz="3800" b="1" i="0" u="none" strike="noStrike" kern="0" cap="none" spc="8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de </a:t>
            </a:r>
            <a:r>
              <a:rPr kumimoji="0" lang="es-MX" sz="3800" b="1" i="0" u="none" strike="noStrike" kern="0" cap="none" spc="7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acuerdo</a:t>
            </a:r>
            <a:r>
              <a:rPr kumimoji="0" lang="es-MX" sz="3800" b="1" i="0" u="none" strike="noStrike" kern="0" cap="none" spc="39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 </a:t>
            </a:r>
            <a:r>
              <a:rPr kumimoji="0" lang="es-MX" sz="3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a</a:t>
            </a:r>
            <a:r>
              <a:rPr kumimoji="0" lang="es-MX" sz="3800" b="1" i="0" u="none" strike="noStrike" kern="0" cap="none" spc="37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 </a:t>
            </a:r>
            <a:r>
              <a:rPr kumimoji="0" lang="es-MX" sz="3800" b="1" i="0" u="none" strike="noStrike" kern="0" cap="none" spc="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su</a:t>
            </a:r>
            <a:r>
              <a:rPr kumimoji="0" lang="es-MX" sz="3800" b="1" i="0" u="none" strike="noStrike" kern="0" cap="none" spc="37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 </a:t>
            </a:r>
            <a:r>
              <a:rPr kumimoji="0" lang="es-MX" sz="3800" b="1" i="0" u="none" strike="noStrike" kern="0" cap="none" spc="9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desempeño </a:t>
            </a:r>
            <a:r>
              <a:rPr kumimoji="0" lang="es-MX" sz="3800" b="1" i="0" u="none" strike="noStrike" kern="0" cap="none" spc="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académico.</a:t>
            </a:r>
            <a:r>
              <a:rPr kumimoji="0" lang="es-MX" sz="3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  </a:t>
            </a:r>
            <a:r>
              <a:rPr kumimoji="0" lang="es-MX" sz="3800" b="1" i="0" u="none" strike="noStrike" kern="0" cap="none" spc="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Para</a:t>
            </a:r>
            <a:r>
              <a:rPr kumimoji="0" lang="es-MX" sz="38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  </a:t>
            </a:r>
            <a:r>
              <a:rPr kumimoji="0" lang="es-MX" sz="3800" b="1" i="0" u="none" strike="noStrike" kern="0" cap="none" spc="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obtener </a:t>
            </a:r>
            <a:r>
              <a:rPr kumimoji="0" lang="es-MX" sz="3800" b="1" i="0" u="none" strike="noStrike" kern="0" cap="none" spc="8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derecho</a:t>
            </a:r>
            <a:r>
              <a:rPr kumimoji="0" lang="es-MX" sz="3800" b="1" i="0" u="none" strike="noStrike" kern="0" cap="none" spc="1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  </a:t>
            </a:r>
            <a:r>
              <a:rPr kumimoji="0" lang="es-MX" sz="3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a</a:t>
            </a:r>
            <a:r>
              <a:rPr kumimoji="0" lang="es-MX" sz="3800" b="1" i="0" u="none" strike="noStrike" kern="0" cap="none" spc="1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  </a:t>
            </a:r>
            <a:r>
              <a:rPr kumimoji="0" lang="es-MX" sz="3800" b="1" i="0" u="none" strike="noStrike" kern="0" cap="none" spc="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esta</a:t>
            </a:r>
            <a:r>
              <a:rPr kumimoji="0" lang="es-MX" sz="3800" b="1" i="0" u="none" strike="noStrike" kern="0" cap="none" spc="1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  </a:t>
            </a:r>
            <a:r>
              <a:rPr kumimoji="0" lang="es-MX" sz="3800" b="1" i="0" u="none" strike="noStrike" kern="0" cap="none" spc="9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beca</a:t>
            </a:r>
            <a:r>
              <a:rPr kumimoji="0" lang="es-MX" sz="3800" b="1" i="0" u="none" strike="noStrike" kern="0" cap="none" spc="1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  </a:t>
            </a:r>
            <a:r>
              <a:rPr kumimoji="0" lang="es-MX" sz="38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se </a:t>
            </a:r>
            <a:r>
              <a:rPr kumimoji="0" lang="es-MX" sz="3800" b="1" i="0" u="none" strike="noStrike" kern="0" cap="none" spc="10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debe</a:t>
            </a:r>
            <a:r>
              <a:rPr kumimoji="0" lang="es-MX" sz="3800" b="1" i="0" u="none" strike="noStrike" kern="0" cap="none" spc="5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   </a:t>
            </a:r>
            <a:r>
              <a:rPr kumimoji="0" lang="es-MX" sz="3800" b="1" i="0" u="none" strike="noStrike" kern="0" cap="none" spc="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tener</a:t>
            </a:r>
            <a:r>
              <a:rPr kumimoji="0" lang="es-MX" sz="3800" b="1" i="0" u="none" strike="noStrike" kern="0" cap="none" spc="5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   </a:t>
            </a:r>
            <a:r>
              <a:rPr kumimoji="0" lang="es-MX" sz="3800" b="1" i="0" u="none" strike="noStrike" kern="0" cap="none" spc="75" normalizeH="0" baseline="0" noProof="0" dirty="0">
                <a:ln>
                  <a:noFill/>
                </a:ln>
                <a:solidFill>
                  <a:srgbClr val="A32045"/>
                </a:solidFill>
                <a:effectLst/>
                <a:uLnTx/>
                <a:uFillTx/>
                <a:latin typeface="+mn-lt"/>
                <a:cs typeface="Tahoma"/>
              </a:rPr>
              <a:t>promedio </a:t>
            </a:r>
            <a:r>
              <a:rPr kumimoji="0" lang="es-MX" sz="3800" b="1" i="0" u="none" strike="noStrike" kern="0" cap="none" spc="100" normalizeH="0" baseline="0" noProof="0" dirty="0">
                <a:ln>
                  <a:noFill/>
                </a:ln>
                <a:solidFill>
                  <a:srgbClr val="A32045"/>
                </a:solidFill>
                <a:effectLst/>
                <a:uLnTx/>
                <a:uFillTx/>
                <a:latin typeface="+mn-lt"/>
                <a:cs typeface="Tahoma"/>
              </a:rPr>
              <a:t>mínimo</a:t>
            </a:r>
            <a:r>
              <a:rPr kumimoji="0" lang="es-MX" sz="3800" b="1" i="0" u="none" strike="noStrike" kern="0" cap="none" spc="295" normalizeH="0" baseline="0" noProof="0" dirty="0">
                <a:ln>
                  <a:noFill/>
                </a:ln>
                <a:solidFill>
                  <a:srgbClr val="A32045"/>
                </a:solidFill>
                <a:effectLst/>
                <a:uLnTx/>
                <a:uFillTx/>
                <a:latin typeface="+mn-lt"/>
                <a:cs typeface="Tahoma"/>
              </a:rPr>
              <a:t>   </a:t>
            </a:r>
            <a:r>
              <a:rPr kumimoji="0" lang="es-MX" sz="3800" b="1" i="0" u="none" strike="noStrike" kern="0" cap="none" spc="110" normalizeH="0" baseline="0" noProof="0" dirty="0">
                <a:ln>
                  <a:noFill/>
                </a:ln>
                <a:solidFill>
                  <a:srgbClr val="A32045"/>
                </a:solidFill>
                <a:effectLst/>
                <a:uLnTx/>
                <a:uFillTx/>
                <a:latin typeface="+mn-lt"/>
                <a:cs typeface="Tahoma"/>
              </a:rPr>
              <a:t>de</a:t>
            </a:r>
            <a:r>
              <a:rPr kumimoji="0" lang="es-MX" sz="3800" b="1" i="0" u="none" strike="noStrike" kern="0" cap="none" spc="295" normalizeH="0" baseline="0" noProof="0" dirty="0">
                <a:ln>
                  <a:noFill/>
                </a:ln>
                <a:solidFill>
                  <a:srgbClr val="A32045"/>
                </a:solidFill>
                <a:effectLst/>
                <a:uLnTx/>
                <a:uFillTx/>
                <a:latin typeface="+mn-lt"/>
                <a:cs typeface="Tahoma"/>
              </a:rPr>
              <a:t>   </a:t>
            </a:r>
            <a:r>
              <a:rPr kumimoji="0" lang="es-MX" sz="3800" b="1" i="0" u="none" strike="noStrike" kern="0" cap="none" spc="0" normalizeH="0" baseline="0" noProof="0" dirty="0">
                <a:ln>
                  <a:noFill/>
                </a:ln>
                <a:solidFill>
                  <a:srgbClr val="A32045"/>
                </a:solidFill>
                <a:effectLst/>
                <a:uLnTx/>
                <a:uFillTx/>
                <a:latin typeface="+mn-lt"/>
                <a:cs typeface="Tahoma"/>
              </a:rPr>
              <a:t>8.0</a:t>
            </a:r>
            <a:r>
              <a:rPr kumimoji="0" lang="es-MX" sz="3800" b="1" i="0" u="none" strike="noStrike" kern="0" cap="none" spc="295" normalizeH="0" baseline="0" noProof="0" dirty="0">
                <a:ln>
                  <a:noFill/>
                </a:ln>
                <a:solidFill>
                  <a:srgbClr val="A32045"/>
                </a:solidFill>
                <a:effectLst/>
                <a:uLnTx/>
                <a:uFillTx/>
                <a:latin typeface="+mn-lt"/>
                <a:cs typeface="Tahoma"/>
              </a:rPr>
              <a:t>   </a:t>
            </a:r>
            <a:r>
              <a:rPr kumimoji="0" lang="es-MX" sz="38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(ocho </a:t>
            </a:r>
            <a:r>
              <a:rPr kumimoji="0" lang="es-MX" sz="3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cero),</a:t>
            </a:r>
            <a:r>
              <a:rPr kumimoji="0" lang="es-MX" sz="3800" b="1" i="0" u="none" strike="noStrike" kern="0" cap="none" spc="40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     </a:t>
            </a:r>
            <a:r>
              <a:rPr kumimoji="0" lang="es-MX" sz="3800" b="1" i="0" u="none" strike="noStrike" kern="0" cap="none" spc="8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obtenido</a:t>
            </a:r>
            <a:r>
              <a:rPr kumimoji="0" lang="es-MX" sz="3800" b="1" i="0" u="none" strike="noStrike" kern="0" cap="none" spc="4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     </a:t>
            </a:r>
            <a:r>
              <a:rPr kumimoji="0" lang="es-MX" sz="3800" b="1" i="0" u="none" strike="noStrike" kern="0" cap="none" spc="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Tahoma"/>
              </a:rPr>
              <a:t>en </a:t>
            </a:r>
            <a:r>
              <a:rPr kumimoji="0" lang="es-MX" sz="3800" b="1" i="0" u="none" strike="noStrike" kern="0" cap="none" spc="55" normalizeH="0" baseline="0" noProof="0" dirty="0">
                <a:ln>
                  <a:noFill/>
                </a:ln>
                <a:solidFill>
                  <a:srgbClr val="A32045"/>
                </a:solidFill>
                <a:effectLst/>
                <a:uLnTx/>
                <a:uFillTx/>
                <a:latin typeface="+mn-lt"/>
                <a:cs typeface="Tahoma"/>
              </a:rPr>
              <a:t>evaluaciones</a:t>
            </a:r>
            <a:r>
              <a:rPr kumimoji="0" lang="es-MX" sz="3800" b="1" i="0" u="none" strike="noStrike" kern="0" cap="none" spc="20" normalizeH="0" baseline="0" noProof="0" dirty="0">
                <a:ln>
                  <a:noFill/>
                </a:ln>
                <a:solidFill>
                  <a:srgbClr val="A32045"/>
                </a:solidFill>
                <a:effectLst/>
                <a:uLnTx/>
                <a:uFillTx/>
                <a:latin typeface="+mn-lt"/>
                <a:cs typeface="Tahoma"/>
              </a:rPr>
              <a:t> </a:t>
            </a:r>
            <a:r>
              <a:rPr kumimoji="0" lang="es-MX" sz="3800" b="1" i="0" u="none" strike="noStrike" kern="0" cap="none" spc="-10" normalizeH="0" baseline="0" noProof="0" dirty="0">
                <a:ln>
                  <a:noFill/>
                </a:ln>
                <a:solidFill>
                  <a:srgbClr val="A32045"/>
                </a:solidFill>
                <a:effectLst/>
                <a:uLnTx/>
                <a:uFillTx/>
                <a:latin typeface="+mn-lt"/>
                <a:cs typeface="Tahoma"/>
              </a:rPr>
              <a:t>ordinarias.</a:t>
            </a:r>
          </a:p>
          <a:p>
            <a:pPr marL="469900" marR="8255" indent="-457200" algn="just">
              <a:lnSpc>
                <a:spcPct val="160000"/>
              </a:lnSpc>
              <a:spcBef>
                <a:spcPts val="675"/>
              </a:spcBef>
              <a:buFont typeface="Wingdings" panose="05000000000000000000" pitchFamily="2" charset="2"/>
              <a:buChar char="§"/>
            </a:pPr>
            <a:r>
              <a:rPr lang="es-MX" sz="3800" b="1" cap="none" spc="55" dirty="0">
                <a:latin typeface="+mn-lt"/>
                <a:cs typeface="Tahoma"/>
              </a:rPr>
              <a:t>La</a:t>
            </a:r>
            <a:r>
              <a:rPr lang="es-MX" sz="3800" b="1" cap="none" spc="225" dirty="0">
                <a:latin typeface="+mn-lt"/>
                <a:cs typeface="Tahoma"/>
              </a:rPr>
              <a:t>  </a:t>
            </a:r>
            <a:r>
              <a:rPr lang="es-MX" sz="3800" b="1" cap="none" spc="75" dirty="0">
                <a:latin typeface="+mn-lt"/>
                <a:cs typeface="Tahoma"/>
              </a:rPr>
              <a:t>duración</a:t>
            </a:r>
            <a:r>
              <a:rPr lang="es-MX" sz="3800" b="1" cap="none" spc="225" dirty="0">
                <a:latin typeface="+mn-lt"/>
                <a:cs typeface="Tahoma"/>
              </a:rPr>
              <a:t>  </a:t>
            </a:r>
            <a:r>
              <a:rPr lang="es-MX" sz="3800" b="1" cap="none" spc="114" dirty="0">
                <a:latin typeface="+mn-lt"/>
                <a:cs typeface="Tahoma"/>
              </a:rPr>
              <a:t>de</a:t>
            </a:r>
            <a:r>
              <a:rPr lang="es-MX" sz="3800" b="1" cap="none" spc="229" dirty="0">
                <a:latin typeface="+mn-lt"/>
                <a:cs typeface="Tahoma"/>
              </a:rPr>
              <a:t>  </a:t>
            </a:r>
            <a:r>
              <a:rPr lang="es-MX" sz="3800" b="1" cap="none" dirty="0">
                <a:latin typeface="+mn-lt"/>
                <a:cs typeface="Tahoma"/>
              </a:rPr>
              <a:t>la</a:t>
            </a:r>
            <a:r>
              <a:rPr lang="es-MX" sz="3800" b="1" cap="none" spc="229" dirty="0">
                <a:latin typeface="+mn-lt"/>
                <a:cs typeface="Tahoma"/>
              </a:rPr>
              <a:t>  </a:t>
            </a:r>
            <a:r>
              <a:rPr lang="es-MX" sz="3800" b="1" cap="none" spc="100" dirty="0">
                <a:latin typeface="+mn-lt"/>
                <a:cs typeface="Tahoma"/>
              </a:rPr>
              <a:t>beca</a:t>
            </a:r>
            <a:r>
              <a:rPr lang="es-MX" sz="3800" b="1" cap="none" spc="220" dirty="0">
                <a:latin typeface="+mn-lt"/>
                <a:cs typeface="Tahoma"/>
              </a:rPr>
              <a:t>  </a:t>
            </a:r>
            <a:r>
              <a:rPr lang="es-MX" sz="3800" b="1" cap="none" dirty="0">
                <a:latin typeface="+mn-lt"/>
                <a:cs typeface="Tahoma"/>
              </a:rPr>
              <a:t>será</a:t>
            </a:r>
            <a:r>
              <a:rPr lang="es-MX" sz="3800" b="1" cap="none" spc="225" dirty="0">
                <a:latin typeface="+mn-lt"/>
                <a:cs typeface="Tahoma"/>
              </a:rPr>
              <a:t>  </a:t>
            </a:r>
            <a:r>
              <a:rPr lang="es-MX" sz="3800" b="1" cap="none" spc="114" dirty="0">
                <a:latin typeface="+mn-lt"/>
                <a:cs typeface="Tahoma"/>
              </a:rPr>
              <a:t>de</a:t>
            </a:r>
            <a:r>
              <a:rPr lang="es-MX" sz="3800" b="1" cap="none" spc="229" dirty="0">
                <a:latin typeface="+mn-lt"/>
                <a:cs typeface="Tahoma"/>
              </a:rPr>
              <a:t>  </a:t>
            </a:r>
            <a:r>
              <a:rPr lang="es-MX" sz="3800" b="1" cap="none" spc="40" dirty="0">
                <a:solidFill>
                  <a:srgbClr val="A32045"/>
                </a:solidFill>
                <a:latin typeface="+mn-lt"/>
                <a:cs typeface="Tahoma"/>
              </a:rPr>
              <a:t>diez </a:t>
            </a:r>
            <a:r>
              <a:rPr lang="es-MX" sz="3800" b="1" cap="none" spc="90" dirty="0">
                <a:solidFill>
                  <a:srgbClr val="A32045"/>
                </a:solidFill>
                <a:latin typeface="+mn-lt"/>
                <a:cs typeface="Tahoma"/>
              </a:rPr>
              <a:t>meses</a:t>
            </a:r>
            <a:r>
              <a:rPr lang="es-MX" sz="3800" b="1" cap="none" spc="120" dirty="0">
                <a:solidFill>
                  <a:srgbClr val="A32045"/>
                </a:solidFill>
                <a:latin typeface="+mn-lt"/>
                <a:cs typeface="Tahoma"/>
              </a:rPr>
              <a:t>  </a:t>
            </a:r>
            <a:r>
              <a:rPr lang="es-MX" sz="3800" b="1" cap="none" spc="50" dirty="0">
                <a:latin typeface="+mn-lt"/>
                <a:cs typeface="Tahoma"/>
              </a:rPr>
              <a:t>distribuidos</a:t>
            </a:r>
            <a:r>
              <a:rPr lang="es-MX" sz="3800" b="1" cap="none" spc="130" dirty="0">
                <a:latin typeface="+mn-lt"/>
                <a:cs typeface="Tahoma"/>
              </a:rPr>
              <a:t>  </a:t>
            </a:r>
            <a:r>
              <a:rPr lang="es-MX" sz="3800" b="1" cap="none" spc="100" dirty="0">
                <a:latin typeface="+mn-lt"/>
                <a:cs typeface="Tahoma"/>
              </a:rPr>
              <a:t>en</a:t>
            </a:r>
            <a:r>
              <a:rPr lang="es-MX" sz="3800" b="1" cap="none" spc="125" dirty="0">
                <a:latin typeface="+mn-lt"/>
                <a:cs typeface="Tahoma"/>
              </a:rPr>
              <a:t>  </a:t>
            </a:r>
            <a:r>
              <a:rPr lang="es-MX" sz="3800" b="1" cap="none" dirty="0">
                <a:latin typeface="+mn-lt"/>
                <a:cs typeface="Tahoma"/>
              </a:rPr>
              <a:t>los</a:t>
            </a:r>
            <a:r>
              <a:rPr lang="es-MX" sz="3800" b="1" cap="none" spc="130" dirty="0">
                <a:latin typeface="+mn-lt"/>
                <a:cs typeface="Tahoma"/>
              </a:rPr>
              <a:t>  </a:t>
            </a:r>
            <a:r>
              <a:rPr lang="es-MX" sz="3800" b="1" cap="none" spc="60" dirty="0">
                <a:latin typeface="+mn-lt"/>
                <a:cs typeface="Tahoma"/>
              </a:rPr>
              <a:t>periodos</a:t>
            </a:r>
            <a:r>
              <a:rPr lang="es-MX" sz="3800" b="1" cap="none" spc="125" dirty="0">
                <a:latin typeface="+mn-lt"/>
                <a:cs typeface="Tahoma"/>
              </a:rPr>
              <a:t>  </a:t>
            </a:r>
            <a:r>
              <a:rPr lang="es-MX" sz="3800" b="1" cap="none" spc="85" dirty="0">
                <a:latin typeface="+mn-lt"/>
                <a:cs typeface="Tahoma"/>
              </a:rPr>
              <a:t>de </a:t>
            </a:r>
            <a:r>
              <a:rPr lang="es-MX" sz="3800" b="1" cap="none" dirty="0">
                <a:solidFill>
                  <a:srgbClr val="A32045"/>
                </a:solidFill>
                <a:latin typeface="+mn-lt"/>
                <a:cs typeface="Tahoma"/>
              </a:rPr>
              <a:t>febrero</a:t>
            </a:r>
            <a:r>
              <a:rPr lang="es-MX" sz="3800" b="1" cap="none" spc="75" dirty="0">
                <a:solidFill>
                  <a:srgbClr val="A32045"/>
                </a:solidFill>
                <a:latin typeface="+mn-lt"/>
                <a:cs typeface="Tahoma"/>
              </a:rPr>
              <a:t> </a:t>
            </a:r>
            <a:r>
              <a:rPr lang="es-MX" sz="3800" b="1" cap="none" dirty="0">
                <a:solidFill>
                  <a:srgbClr val="A32045"/>
                </a:solidFill>
                <a:latin typeface="+mn-lt"/>
                <a:cs typeface="Tahoma"/>
              </a:rPr>
              <a:t>a</a:t>
            </a:r>
            <a:r>
              <a:rPr lang="es-MX" sz="3800" b="1" cap="none" spc="60" dirty="0">
                <a:solidFill>
                  <a:srgbClr val="A32045"/>
                </a:solidFill>
                <a:latin typeface="+mn-lt"/>
                <a:cs typeface="Tahoma"/>
              </a:rPr>
              <a:t> </a:t>
            </a:r>
            <a:r>
              <a:rPr lang="es-MX" sz="3800" b="1" cap="none" dirty="0">
                <a:solidFill>
                  <a:srgbClr val="A32045"/>
                </a:solidFill>
                <a:latin typeface="+mn-lt"/>
                <a:cs typeface="Tahoma"/>
              </a:rPr>
              <a:t>junio</a:t>
            </a:r>
            <a:r>
              <a:rPr lang="es-MX" sz="3800" b="1" cap="none" spc="100" dirty="0">
                <a:solidFill>
                  <a:srgbClr val="A32045"/>
                </a:solidFill>
                <a:latin typeface="+mn-lt"/>
                <a:cs typeface="Tahoma"/>
              </a:rPr>
              <a:t> </a:t>
            </a:r>
            <a:r>
              <a:rPr lang="es-MX" sz="3800" b="1" cap="none" dirty="0">
                <a:solidFill>
                  <a:srgbClr val="A32045"/>
                </a:solidFill>
                <a:latin typeface="+mn-lt"/>
                <a:cs typeface="Tahoma"/>
              </a:rPr>
              <a:t>y</a:t>
            </a:r>
            <a:r>
              <a:rPr lang="es-MX" sz="3800" b="1" cap="none" spc="75" dirty="0">
                <a:solidFill>
                  <a:srgbClr val="A32045"/>
                </a:solidFill>
                <a:latin typeface="+mn-lt"/>
                <a:cs typeface="Tahoma"/>
              </a:rPr>
              <a:t> </a:t>
            </a:r>
            <a:r>
              <a:rPr lang="es-MX" sz="3800" b="1" cap="none" spc="65" dirty="0">
                <a:solidFill>
                  <a:srgbClr val="A32045"/>
                </a:solidFill>
                <a:latin typeface="+mn-lt"/>
                <a:cs typeface="Tahoma"/>
              </a:rPr>
              <a:t>agosto</a:t>
            </a:r>
            <a:r>
              <a:rPr lang="es-MX" sz="3800" b="1" cap="none" spc="70" dirty="0">
                <a:solidFill>
                  <a:srgbClr val="A32045"/>
                </a:solidFill>
                <a:latin typeface="+mn-lt"/>
                <a:cs typeface="Tahoma"/>
              </a:rPr>
              <a:t> </a:t>
            </a:r>
            <a:r>
              <a:rPr lang="es-MX" sz="3800" b="1" cap="none" dirty="0">
                <a:solidFill>
                  <a:srgbClr val="A32045"/>
                </a:solidFill>
                <a:latin typeface="+mn-lt"/>
                <a:cs typeface="Tahoma"/>
              </a:rPr>
              <a:t>a</a:t>
            </a:r>
            <a:r>
              <a:rPr lang="es-MX" sz="3800" b="1" cap="none" spc="65" dirty="0">
                <a:solidFill>
                  <a:srgbClr val="A32045"/>
                </a:solidFill>
                <a:latin typeface="+mn-lt"/>
                <a:cs typeface="Tahoma"/>
              </a:rPr>
              <a:t> </a:t>
            </a:r>
            <a:r>
              <a:rPr lang="es-MX" sz="3800" b="1" cap="none" spc="75" dirty="0">
                <a:solidFill>
                  <a:srgbClr val="A32045"/>
                </a:solidFill>
                <a:latin typeface="+mn-lt"/>
                <a:cs typeface="Tahoma"/>
              </a:rPr>
              <a:t>diciembre</a:t>
            </a:r>
            <a:endParaRPr lang="es-MX" sz="3800" cap="none" dirty="0">
              <a:latin typeface="+mn-lt"/>
              <a:cs typeface="Tahoma"/>
            </a:endParaRPr>
          </a:p>
          <a:p>
            <a:pPr marL="469900" marR="5080" indent="-457200" algn="just">
              <a:lnSpc>
                <a:spcPct val="160000"/>
              </a:lnSpc>
              <a:spcBef>
                <a:spcPts val="5"/>
              </a:spcBef>
              <a:buFont typeface="Wingdings" panose="05000000000000000000" pitchFamily="2" charset="2"/>
              <a:buChar char="§"/>
            </a:pPr>
            <a:r>
              <a:rPr lang="es-MX" sz="3800" b="1" cap="none" dirty="0">
                <a:latin typeface="+mn-lt"/>
                <a:cs typeface="Tahoma"/>
              </a:rPr>
              <a:t>Se</a:t>
            </a:r>
            <a:r>
              <a:rPr lang="es-MX" sz="3800" b="1" cap="none" spc="-10" dirty="0">
                <a:latin typeface="+mn-lt"/>
                <a:cs typeface="Tahoma"/>
              </a:rPr>
              <a:t>  </a:t>
            </a:r>
            <a:r>
              <a:rPr lang="es-MX" sz="3800" b="1" cap="none" dirty="0">
                <a:latin typeface="+mn-lt"/>
                <a:cs typeface="Tahoma"/>
              </a:rPr>
              <a:t>autorizan  las</a:t>
            </a:r>
            <a:r>
              <a:rPr lang="es-MX" sz="3800" b="1" cap="none" spc="-10" dirty="0">
                <a:latin typeface="+mn-lt"/>
                <a:cs typeface="Tahoma"/>
              </a:rPr>
              <a:t>  </a:t>
            </a:r>
            <a:r>
              <a:rPr lang="es-MX" sz="3800" b="1" cap="none" spc="75" dirty="0">
                <a:latin typeface="+mn-lt"/>
                <a:cs typeface="Tahoma"/>
              </a:rPr>
              <a:t>becas</a:t>
            </a:r>
            <a:r>
              <a:rPr lang="es-MX" sz="3800" b="1" cap="none" dirty="0">
                <a:latin typeface="+mn-lt"/>
                <a:cs typeface="Tahoma"/>
              </a:rPr>
              <a:t>  </a:t>
            </a:r>
            <a:r>
              <a:rPr lang="es-MX" sz="3800" b="1" cap="none" spc="114" dirty="0">
                <a:latin typeface="+mn-lt"/>
                <a:cs typeface="Tahoma"/>
              </a:rPr>
              <a:t>de</a:t>
            </a:r>
            <a:r>
              <a:rPr lang="es-MX" sz="3800" b="1" cap="none" spc="-15" dirty="0">
                <a:latin typeface="+mn-lt"/>
                <a:cs typeface="Tahoma"/>
              </a:rPr>
              <a:t>  </a:t>
            </a:r>
            <a:r>
              <a:rPr lang="es-MX" sz="3800" b="1" cap="none" spc="75" dirty="0">
                <a:latin typeface="+mn-lt"/>
                <a:cs typeface="Tahoma"/>
              </a:rPr>
              <a:t>acuerdo</a:t>
            </a:r>
            <a:r>
              <a:rPr lang="es-MX" sz="3800" b="1" cap="none" dirty="0">
                <a:latin typeface="+mn-lt"/>
                <a:cs typeface="Tahoma"/>
              </a:rPr>
              <a:t>  a  </a:t>
            </a:r>
            <a:r>
              <a:rPr lang="es-MX" sz="3800" b="1" cap="none" spc="-35" dirty="0">
                <a:latin typeface="+mn-lt"/>
                <a:cs typeface="Tahoma"/>
              </a:rPr>
              <a:t>la </a:t>
            </a:r>
            <a:r>
              <a:rPr lang="es-MX" sz="3800" b="1" cap="none" spc="60" dirty="0">
                <a:latin typeface="+mn-lt"/>
                <a:cs typeface="Tahoma"/>
              </a:rPr>
              <a:t>disponibilidad</a:t>
            </a:r>
            <a:r>
              <a:rPr lang="es-MX" sz="3800" b="1" cap="none" spc="360" dirty="0">
                <a:latin typeface="+mn-lt"/>
                <a:cs typeface="Tahoma"/>
              </a:rPr>
              <a:t> </a:t>
            </a:r>
            <a:r>
              <a:rPr lang="es-MX" sz="3800" b="1" cap="none" spc="60" dirty="0">
                <a:latin typeface="+mn-lt"/>
                <a:cs typeface="Tahoma"/>
              </a:rPr>
              <a:t>presupuestal</a:t>
            </a:r>
            <a:r>
              <a:rPr lang="es-MX" sz="3800" b="1" cap="none" spc="365" dirty="0">
                <a:latin typeface="+mn-lt"/>
                <a:cs typeface="Tahoma"/>
              </a:rPr>
              <a:t> </a:t>
            </a:r>
            <a:r>
              <a:rPr lang="es-MX" sz="3800" b="1" cap="none" spc="105" dirty="0">
                <a:latin typeface="+mn-lt"/>
                <a:cs typeface="Tahoma"/>
              </a:rPr>
              <a:t>que</a:t>
            </a:r>
            <a:r>
              <a:rPr lang="es-MX" sz="3800" b="1" cap="none" spc="345" dirty="0">
                <a:latin typeface="+mn-lt"/>
                <a:cs typeface="Tahoma"/>
              </a:rPr>
              <a:t> </a:t>
            </a:r>
            <a:r>
              <a:rPr lang="es-MX" sz="3800" b="1" cap="none" dirty="0">
                <a:latin typeface="+mn-lt"/>
                <a:cs typeface="Tahoma"/>
              </a:rPr>
              <a:t>exista</a:t>
            </a:r>
            <a:r>
              <a:rPr lang="es-MX" sz="3800" b="1" cap="none" spc="350" dirty="0">
                <a:latin typeface="+mn-lt"/>
                <a:cs typeface="Tahoma"/>
              </a:rPr>
              <a:t> </a:t>
            </a:r>
            <a:r>
              <a:rPr lang="es-MX" sz="3800" b="1" cap="none" spc="-50" dirty="0">
                <a:latin typeface="+mn-lt"/>
                <a:cs typeface="Tahoma"/>
              </a:rPr>
              <a:t>y </a:t>
            </a:r>
            <a:r>
              <a:rPr lang="es-MX" sz="3800" b="1" cap="none" spc="70" dirty="0">
                <a:latin typeface="+mn-lt"/>
                <a:cs typeface="Tahoma"/>
              </a:rPr>
              <a:t>del</a:t>
            </a:r>
            <a:r>
              <a:rPr lang="es-MX" sz="3800" b="1" cap="none" spc="595" dirty="0">
                <a:latin typeface="+mn-lt"/>
                <a:cs typeface="Tahoma"/>
              </a:rPr>
              <a:t>   </a:t>
            </a:r>
            <a:r>
              <a:rPr lang="es-MX" sz="3800" b="1" cap="none" spc="95" dirty="0">
                <a:latin typeface="+mn-lt"/>
                <a:cs typeface="Tahoma"/>
              </a:rPr>
              <a:t>número</a:t>
            </a:r>
            <a:r>
              <a:rPr lang="es-MX" sz="3800" b="1" cap="none" spc="275" dirty="0">
                <a:latin typeface="+mn-lt"/>
                <a:cs typeface="Tahoma"/>
              </a:rPr>
              <a:t>    </a:t>
            </a:r>
            <a:r>
              <a:rPr lang="es-MX" sz="3800" b="1" cap="none" spc="114" dirty="0">
                <a:latin typeface="+mn-lt"/>
                <a:cs typeface="Tahoma"/>
              </a:rPr>
              <a:t>de</a:t>
            </a:r>
            <a:r>
              <a:rPr lang="es-MX" sz="3800" b="1" cap="none" spc="595" dirty="0">
                <a:latin typeface="+mn-lt"/>
                <a:cs typeface="Tahoma"/>
              </a:rPr>
              <a:t>   </a:t>
            </a:r>
            <a:r>
              <a:rPr lang="es-MX" sz="3800" b="1" cap="none" spc="60" dirty="0">
                <a:latin typeface="+mn-lt"/>
                <a:cs typeface="Tahoma"/>
              </a:rPr>
              <a:t>estudiantes</a:t>
            </a:r>
            <a:r>
              <a:rPr lang="es-MX" sz="3800" b="1" cap="none" spc="280" dirty="0">
                <a:latin typeface="+mn-lt"/>
                <a:cs typeface="Tahoma"/>
              </a:rPr>
              <a:t>    </a:t>
            </a:r>
            <a:r>
              <a:rPr lang="es-MX" sz="3800" b="1" cap="none" spc="85" dirty="0">
                <a:latin typeface="+mn-lt"/>
                <a:cs typeface="Tahoma"/>
              </a:rPr>
              <a:t>con promedio</a:t>
            </a:r>
            <a:r>
              <a:rPr lang="es-MX" sz="3800" b="1" cap="none" spc="125" dirty="0">
                <a:latin typeface="+mn-lt"/>
                <a:cs typeface="Tahoma"/>
              </a:rPr>
              <a:t> </a:t>
            </a:r>
            <a:r>
              <a:rPr lang="es-MX" sz="3800" b="1" cap="none" spc="105" dirty="0">
                <a:latin typeface="+mn-lt"/>
                <a:cs typeface="Tahoma"/>
              </a:rPr>
              <a:t>mínimo</a:t>
            </a:r>
            <a:r>
              <a:rPr lang="es-MX" sz="3800" b="1" cap="none" spc="120" dirty="0">
                <a:latin typeface="+mn-lt"/>
                <a:cs typeface="Tahoma"/>
              </a:rPr>
              <a:t> </a:t>
            </a:r>
            <a:r>
              <a:rPr lang="es-MX" sz="3800" b="1" cap="none" spc="114" dirty="0">
                <a:latin typeface="+mn-lt"/>
                <a:cs typeface="Tahoma"/>
              </a:rPr>
              <a:t>de</a:t>
            </a:r>
            <a:r>
              <a:rPr lang="es-MX" sz="3800" b="1" cap="none" spc="120" dirty="0">
                <a:latin typeface="+mn-lt"/>
                <a:cs typeface="Tahoma"/>
              </a:rPr>
              <a:t> </a:t>
            </a:r>
            <a:r>
              <a:rPr lang="es-MX" sz="3800" b="1" cap="none" dirty="0">
                <a:latin typeface="+mn-lt"/>
                <a:cs typeface="Tahoma"/>
              </a:rPr>
              <a:t>8.0</a:t>
            </a:r>
            <a:r>
              <a:rPr lang="es-MX" sz="3800" b="1" cap="none" spc="130" dirty="0">
                <a:latin typeface="+mn-lt"/>
                <a:cs typeface="Tahoma"/>
              </a:rPr>
              <a:t> </a:t>
            </a:r>
            <a:r>
              <a:rPr lang="es-MX" sz="3800" b="1" cap="none" dirty="0">
                <a:latin typeface="+mn-lt"/>
                <a:cs typeface="Tahoma"/>
              </a:rPr>
              <a:t>(ocho</a:t>
            </a:r>
            <a:r>
              <a:rPr lang="es-MX" sz="3800" b="1" cap="none" spc="125" dirty="0">
                <a:latin typeface="+mn-lt"/>
                <a:cs typeface="Tahoma"/>
              </a:rPr>
              <a:t> </a:t>
            </a:r>
            <a:r>
              <a:rPr lang="es-MX" sz="3800" b="1" cap="none" dirty="0">
                <a:latin typeface="+mn-lt"/>
                <a:cs typeface="Tahoma"/>
              </a:rPr>
              <a:t>cero),</a:t>
            </a:r>
            <a:r>
              <a:rPr lang="es-MX" sz="3800" b="1" cap="none" spc="125" dirty="0">
                <a:latin typeface="+mn-lt"/>
                <a:cs typeface="Tahoma"/>
              </a:rPr>
              <a:t> </a:t>
            </a:r>
            <a:r>
              <a:rPr lang="es-MX" sz="3800" b="1" cap="none" spc="40" dirty="0">
                <a:latin typeface="+mn-lt"/>
                <a:cs typeface="Tahoma"/>
              </a:rPr>
              <a:t>por </a:t>
            </a:r>
            <a:r>
              <a:rPr lang="es-MX" sz="3800" b="1" cap="none" dirty="0">
                <a:latin typeface="+mn-lt"/>
                <a:cs typeface="Tahoma"/>
              </a:rPr>
              <a:t>la</a:t>
            </a:r>
            <a:r>
              <a:rPr lang="es-MX" sz="3800" b="1" cap="none" spc="580" dirty="0">
                <a:latin typeface="+mn-lt"/>
                <a:cs typeface="Tahoma"/>
              </a:rPr>
              <a:t> </a:t>
            </a:r>
            <a:r>
              <a:rPr lang="es-MX" sz="3800" b="1" cap="none" spc="75" dirty="0">
                <a:latin typeface="+mn-lt"/>
                <a:cs typeface="Tahoma"/>
              </a:rPr>
              <a:t>cantidad</a:t>
            </a:r>
            <a:r>
              <a:rPr lang="es-MX" sz="3800" b="1" cap="none" spc="585" dirty="0">
                <a:latin typeface="+mn-lt"/>
                <a:cs typeface="Tahoma"/>
              </a:rPr>
              <a:t> </a:t>
            </a:r>
            <a:r>
              <a:rPr lang="es-MX" sz="3800" b="1" cap="none" spc="114" dirty="0">
                <a:latin typeface="+mn-lt"/>
                <a:cs typeface="Tahoma"/>
              </a:rPr>
              <a:t>de</a:t>
            </a:r>
            <a:r>
              <a:rPr lang="es-MX" sz="3800" b="1" cap="none" spc="585" dirty="0">
                <a:latin typeface="+mn-lt"/>
                <a:cs typeface="Tahoma"/>
              </a:rPr>
              <a:t> </a:t>
            </a:r>
            <a:r>
              <a:rPr lang="es-MX" sz="3800" b="1" cap="none" dirty="0">
                <a:solidFill>
                  <a:srgbClr val="A32045"/>
                </a:solidFill>
                <a:latin typeface="+mn-lt"/>
                <a:cs typeface="Tahoma"/>
              </a:rPr>
              <a:t>$1,000.00</a:t>
            </a:r>
            <a:r>
              <a:rPr lang="es-MX" sz="3800" b="1" cap="none" spc="590" dirty="0">
                <a:solidFill>
                  <a:srgbClr val="A32045"/>
                </a:solidFill>
                <a:latin typeface="+mn-lt"/>
                <a:cs typeface="Tahoma"/>
              </a:rPr>
              <a:t> </a:t>
            </a:r>
            <a:r>
              <a:rPr lang="es-MX" sz="3800" b="1" cap="none" dirty="0">
                <a:latin typeface="+mn-lt"/>
                <a:cs typeface="Tahoma"/>
              </a:rPr>
              <a:t>(un</a:t>
            </a:r>
            <a:r>
              <a:rPr lang="es-MX" sz="3800" b="1" cap="none" spc="585" dirty="0">
                <a:latin typeface="+mn-lt"/>
                <a:cs typeface="Tahoma"/>
              </a:rPr>
              <a:t> </a:t>
            </a:r>
            <a:r>
              <a:rPr lang="es-MX" sz="3800" b="1" cap="none" spc="70" dirty="0">
                <a:latin typeface="+mn-lt"/>
                <a:cs typeface="Tahoma"/>
              </a:rPr>
              <a:t>mil</a:t>
            </a:r>
            <a:r>
              <a:rPr lang="es-MX" sz="3800" b="1" cap="none" spc="585" dirty="0">
                <a:latin typeface="+mn-lt"/>
                <a:cs typeface="Tahoma"/>
              </a:rPr>
              <a:t> </a:t>
            </a:r>
            <a:r>
              <a:rPr lang="es-MX" sz="3800" b="1" cap="none" spc="55" dirty="0">
                <a:latin typeface="+mn-lt"/>
                <a:cs typeface="Tahoma"/>
              </a:rPr>
              <a:t>pesos </a:t>
            </a:r>
            <a:r>
              <a:rPr lang="es-MX" sz="3800" b="1" cap="none" dirty="0">
                <a:latin typeface="+mn-lt"/>
                <a:cs typeface="Tahoma"/>
              </a:rPr>
              <a:t>00/100</a:t>
            </a:r>
            <a:r>
              <a:rPr lang="es-MX" sz="3800" b="1" cap="none" spc="355" dirty="0">
                <a:latin typeface="+mn-lt"/>
                <a:cs typeface="Tahoma"/>
              </a:rPr>
              <a:t>  </a:t>
            </a:r>
            <a:r>
              <a:rPr lang="es-MX" sz="3800" b="1" dirty="0">
                <a:latin typeface="+mn-lt"/>
                <a:cs typeface="Tahoma"/>
              </a:rPr>
              <a:t>M.N.)</a:t>
            </a:r>
            <a:r>
              <a:rPr lang="es-MX" sz="3800" b="1" spc="360" dirty="0">
                <a:latin typeface="+mn-lt"/>
                <a:cs typeface="Tahoma"/>
              </a:rPr>
              <a:t>  </a:t>
            </a:r>
            <a:r>
              <a:rPr lang="es-MX" sz="3800" b="1" spc="55" dirty="0">
                <a:latin typeface="+mn-lt"/>
                <a:cs typeface="Tahoma"/>
              </a:rPr>
              <a:t>mensuales.</a:t>
            </a:r>
            <a:r>
              <a:rPr lang="es-MX" sz="3800" b="1" spc="370" dirty="0">
                <a:latin typeface="+mn-lt"/>
                <a:cs typeface="Tahoma"/>
              </a:rPr>
              <a:t>  </a:t>
            </a:r>
            <a:r>
              <a:rPr lang="es-MX" sz="3800" b="1" u="sng" spc="60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latin typeface="+mn-lt"/>
                <a:cs typeface="Tahoma"/>
              </a:rPr>
              <a:t>El</a:t>
            </a:r>
            <a:r>
              <a:rPr lang="es-MX" sz="3800" b="1" u="sng" spc="365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latin typeface="+mn-lt"/>
                <a:cs typeface="Tahoma"/>
              </a:rPr>
              <a:t>  </a:t>
            </a:r>
            <a:r>
              <a:rPr lang="es-MX" sz="3800" b="1" u="sng" spc="95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latin typeface="+mn-lt"/>
                <a:cs typeface="Tahoma"/>
              </a:rPr>
              <a:t>pago</a:t>
            </a:r>
            <a:r>
              <a:rPr lang="es-MX" sz="3800" b="1" u="sng" spc="360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latin typeface="+mn-lt"/>
                <a:cs typeface="Tahoma"/>
              </a:rPr>
              <a:t>  </a:t>
            </a:r>
            <a:r>
              <a:rPr lang="es-MX" sz="3800" b="1" u="sng" spc="-25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latin typeface="+mn-lt"/>
                <a:cs typeface="Tahoma"/>
              </a:rPr>
              <a:t>se</a:t>
            </a:r>
            <a:r>
              <a:rPr lang="es-MX" sz="3800" b="1" spc="-25" dirty="0">
                <a:solidFill>
                  <a:srgbClr val="A32045"/>
                </a:solidFill>
                <a:latin typeface="+mn-lt"/>
                <a:cs typeface="Tahoma"/>
              </a:rPr>
              <a:t> </a:t>
            </a:r>
            <a:r>
              <a:rPr lang="es-MX" sz="3800" b="1" u="sng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latin typeface="+mn-lt"/>
                <a:cs typeface="Tahoma"/>
              </a:rPr>
              <a:t>realizará</a:t>
            </a:r>
            <a:r>
              <a:rPr lang="es-MX" sz="3800" b="1" u="sng" spc="30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latin typeface="+mn-lt"/>
                <a:cs typeface="Tahoma"/>
              </a:rPr>
              <a:t> </a:t>
            </a:r>
            <a:r>
              <a:rPr lang="es-MX" sz="3800" b="1" u="sng" spc="105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latin typeface="+mn-lt"/>
                <a:cs typeface="Tahoma"/>
              </a:rPr>
              <a:t>de</a:t>
            </a:r>
            <a:r>
              <a:rPr lang="es-MX" sz="3800" b="1" u="sng" spc="30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latin typeface="+mn-lt"/>
                <a:cs typeface="Tahoma"/>
              </a:rPr>
              <a:t> </a:t>
            </a:r>
            <a:r>
              <a:rPr lang="es-MX" sz="3800" b="1" u="sng" spc="75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latin typeface="+mn-lt"/>
                <a:cs typeface="Tahoma"/>
              </a:rPr>
              <a:t>manera</a:t>
            </a:r>
            <a:r>
              <a:rPr lang="es-MX" sz="3800" b="1" u="sng" spc="20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latin typeface="+mn-lt"/>
                <a:cs typeface="Tahoma"/>
              </a:rPr>
              <a:t> </a:t>
            </a:r>
            <a:r>
              <a:rPr lang="es-MX" sz="3800" b="1" u="sng" spc="-10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latin typeface="+mn-lt"/>
                <a:cs typeface="Tahoma"/>
              </a:rPr>
              <a:t>semestral.</a:t>
            </a:r>
            <a:endParaRPr lang="es-MX" sz="3800" dirty="0">
              <a:latin typeface="+mn-lt"/>
              <a:cs typeface="Tahoma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672600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5B0EF6-BCCE-472F-ADDC-F612AF04FC0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472418" y="350862"/>
            <a:ext cx="10058400" cy="928688"/>
          </a:xfrm>
        </p:spPr>
        <p:txBody>
          <a:bodyPr/>
          <a:lstStyle/>
          <a:p>
            <a:r>
              <a:rPr lang="es-MX" sz="4000" b="1" kern="0" spc="190" dirty="0">
                <a:solidFill>
                  <a:srgbClr val="6D152D"/>
                </a:solidFill>
                <a:latin typeface="Tahoma"/>
                <a:cs typeface="Tahoma"/>
              </a:rPr>
              <a:t>2</a:t>
            </a:r>
            <a:r>
              <a:rPr kumimoji="0" lang="es-MX" sz="4000" b="1" i="0" u="none" strike="noStrike" kern="0" cap="none" spc="190" normalizeH="0" baseline="0" noProof="0" dirty="0">
                <a:ln>
                  <a:noFill/>
                </a:ln>
                <a:solidFill>
                  <a:srgbClr val="6D152D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 BECA ALIMENTICIA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B8771EC-F53B-487B-A67F-75BE767D750E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66800" y="1687513"/>
            <a:ext cx="10058400" cy="4516339"/>
          </a:xfrm>
        </p:spPr>
        <p:txBody>
          <a:bodyPr>
            <a:normAutofit/>
          </a:bodyPr>
          <a:lstStyle/>
          <a:p>
            <a:pPr marL="355600" marR="5080" lvl="0" indent="-342900" algn="just" defTabSz="914400" eaLnBrk="1" fontAlgn="auto" latinLnBrk="0" hangingPunct="1">
              <a:lnSpc>
                <a:spcPct val="90000"/>
              </a:lnSpc>
              <a:spcBef>
                <a:spcPts val="385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s-MX" sz="2400" b="1" i="0" u="none" strike="noStrike" kern="0" cap="none" spc="7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Es</a:t>
            </a:r>
            <a:r>
              <a:rPr kumimoji="0" lang="es-MX" sz="2400" b="1" i="0" u="none" strike="noStrike" kern="0" cap="none" spc="3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  </a:t>
            </a: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el</a:t>
            </a:r>
            <a:r>
              <a:rPr kumimoji="0" lang="es-MX" sz="2400" b="1" i="0" u="none" strike="noStrike" kern="0" cap="none" spc="3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  </a:t>
            </a:r>
            <a:r>
              <a:rPr kumimoji="0" lang="es-MX" sz="2400" b="1" i="0" u="none" strike="noStrike" kern="0" cap="none" spc="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apoyo</a:t>
            </a:r>
            <a:r>
              <a:rPr kumimoji="0" lang="es-MX" sz="2400" b="1" i="0" u="none" strike="noStrike" kern="0" cap="none" spc="3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  </a:t>
            </a:r>
            <a:r>
              <a:rPr kumimoji="0" lang="es-MX" sz="2400" b="1" i="0" u="none" strike="noStrike" kern="0" cap="none" spc="9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económico </a:t>
            </a:r>
            <a:r>
              <a:rPr kumimoji="0" lang="es-MX" sz="2400" b="1" i="0" u="none" strike="noStrike" kern="0" cap="none" spc="1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que</a:t>
            </a:r>
            <a:r>
              <a:rPr kumimoji="0" lang="es-MX" sz="2400" b="1" i="0" u="none" strike="noStrike" kern="0" cap="none" spc="229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 </a:t>
            </a:r>
            <a:r>
              <a:rPr kumimoji="0" lang="es-MX" sz="2400" b="1" i="0" u="none" strike="noStrike" kern="0" cap="none" spc="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se</a:t>
            </a:r>
            <a:r>
              <a:rPr kumimoji="0" lang="es-MX" sz="2400" b="1" i="0" u="none" strike="noStrike" kern="0" cap="none" spc="2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 </a:t>
            </a:r>
            <a:r>
              <a:rPr kumimoji="0" lang="es-MX" sz="2400" b="1" i="0" u="none" strike="noStrike" kern="0" cap="none" spc="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otorga</a:t>
            </a:r>
            <a:r>
              <a:rPr kumimoji="0" lang="es-MX" sz="2400" b="1" i="0" u="none" strike="noStrike" kern="0" cap="none" spc="2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 </a:t>
            </a: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a</a:t>
            </a:r>
            <a:r>
              <a:rPr kumimoji="0" lang="es-MX" sz="2400" b="1" i="0" u="none" strike="noStrike" kern="0" cap="none" spc="2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 </a:t>
            </a: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partir</a:t>
            </a:r>
            <a:r>
              <a:rPr kumimoji="0" lang="es-MX" sz="2400" b="1" i="0" u="none" strike="noStrike" kern="0" cap="none" spc="2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 </a:t>
            </a:r>
            <a:r>
              <a:rPr kumimoji="0" lang="es-MX" sz="2400" b="1" i="0" u="none" strike="noStrike" kern="0" cap="none" spc="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del </a:t>
            </a:r>
            <a:r>
              <a:rPr kumimoji="0" lang="es-MX" sz="2400" b="1" i="0" u="none" strike="noStrike" kern="0" cap="none" spc="65" normalizeH="0" baseline="0" noProof="0" dirty="0">
                <a:ln>
                  <a:noFill/>
                </a:ln>
                <a:solidFill>
                  <a:srgbClr val="A32045"/>
                </a:solidFill>
                <a:effectLst/>
                <a:uLnTx/>
                <a:uFillTx/>
                <a:cs typeface="Tahoma"/>
              </a:rPr>
              <a:t>primero</a:t>
            </a:r>
            <a:r>
              <a:rPr kumimoji="0" lang="es-MX" sz="2400" b="1" i="0" u="none" strike="noStrike" kern="0" cap="none" spc="280" normalizeH="0" baseline="0" noProof="0" dirty="0">
                <a:ln>
                  <a:noFill/>
                </a:ln>
                <a:solidFill>
                  <a:srgbClr val="A32045"/>
                </a:solidFill>
                <a:effectLst/>
                <a:uLnTx/>
                <a:uFillTx/>
                <a:cs typeface="Tahoma"/>
              </a:rPr>
              <a:t> </a:t>
            </a: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srgbClr val="A32045"/>
                </a:solidFill>
                <a:effectLst/>
                <a:uLnTx/>
                <a:uFillTx/>
                <a:cs typeface="Tahoma"/>
              </a:rPr>
              <a:t>y</a:t>
            </a:r>
            <a:r>
              <a:rPr kumimoji="0" lang="es-MX" sz="2400" b="1" i="0" u="none" strike="noStrike" kern="0" cap="none" spc="300" normalizeH="0" baseline="0" noProof="0" dirty="0">
                <a:ln>
                  <a:noFill/>
                </a:ln>
                <a:solidFill>
                  <a:srgbClr val="A32045"/>
                </a:solidFill>
                <a:effectLst/>
                <a:uLnTx/>
                <a:uFillTx/>
                <a:cs typeface="Tahoma"/>
              </a:rPr>
              <a:t> </a:t>
            </a: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srgbClr val="A32045"/>
                </a:solidFill>
                <a:effectLst/>
                <a:uLnTx/>
                <a:uFillTx/>
                <a:cs typeface="Tahoma"/>
              </a:rPr>
              <a:t>hasta</a:t>
            </a:r>
            <a:r>
              <a:rPr kumimoji="0" lang="es-MX" sz="2400" b="1" i="0" u="none" strike="noStrike" kern="0" cap="none" spc="290" normalizeH="0" baseline="0" noProof="0" dirty="0">
                <a:ln>
                  <a:noFill/>
                </a:ln>
                <a:solidFill>
                  <a:srgbClr val="A32045"/>
                </a:solidFill>
                <a:effectLst/>
                <a:uLnTx/>
                <a:uFillTx/>
                <a:cs typeface="Tahoma"/>
              </a:rPr>
              <a:t> </a:t>
            </a: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srgbClr val="A32045"/>
                </a:solidFill>
                <a:effectLst/>
                <a:uLnTx/>
                <a:uFillTx/>
                <a:cs typeface="Tahoma"/>
              </a:rPr>
              <a:t>el</a:t>
            </a:r>
            <a:r>
              <a:rPr kumimoji="0" lang="es-MX" sz="2400" b="1" i="0" u="none" strike="noStrike" kern="0" cap="none" spc="290" normalizeH="0" baseline="0" noProof="0" dirty="0">
                <a:ln>
                  <a:noFill/>
                </a:ln>
                <a:solidFill>
                  <a:srgbClr val="A32045"/>
                </a:solidFill>
                <a:effectLst/>
                <a:uLnTx/>
                <a:uFillTx/>
                <a:cs typeface="Tahoma"/>
              </a:rPr>
              <a:t> </a:t>
            </a:r>
            <a:r>
              <a:rPr kumimoji="0" lang="es-MX" sz="2400" b="1" i="0" u="none" strike="noStrike" kern="0" cap="none" spc="55" normalizeH="0" baseline="0" noProof="0" dirty="0">
                <a:ln>
                  <a:noFill/>
                </a:ln>
                <a:solidFill>
                  <a:srgbClr val="A32045"/>
                </a:solidFill>
                <a:effectLst/>
                <a:uLnTx/>
                <a:uFillTx/>
                <a:cs typeface="Tahoma"/>
              </a:rPr>
              <a:t>octavo </a:t>
            </a: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srgbClr val="A32045"/>
                </a:solidFill>
                <a:effectLst/>
                <a:uLnTx/>
                <a:uFillTx/>
                <a:cs typeface="Tahoma"/>
              </a:rPr>
              <a:t>semestre</a:t>
            </a: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,</a:t>
            </a:r>
            <a:r>
              <a:rPr lang="es-MX" sz="2400" b="1" kern="0" spc="215" dirty="0">
                <a:solidFill>
                  <a:sysClr val="windowText" lastClr="000000"/>
                </a:solidFill>
                <a:cs typeface="Tahoma"/>
              </a:rPr>
              <a:t> </a:t>
            </a: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a</a:t>
            </a:r>
            <a:r>
              <a:rPr lang="es-MX" sz="2400" b="1" kern="0" spc="215" dirty="0">
                <a:solidFill>
                  <a:sysClr val="windowText" lastClr="000000"/>
                </a:solidFill>
                <a:cs typeface="Tahoma"/>
              </a:rPr>
              <a:t> </a:t>
            </a: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las</a:t>
            </a:r>
            <a:r>
              <a:rPr lang="es-MX" sz="2400" b="1" kern="0" spc="220" dirty="0">
                <a:solidFill>
                  <a:sysClr val="windowText" lastClr="000000"/>
                </a:solidFill>
                <a:cs typeface="Tahoma"/>
              </a:rPr>
              <a:t> </a:t>
            </a: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y</a:t>
            </a:r>
            <a:r>
              <a:rPr lang="es-MX" sz="2400" b="1" kern="0" spc="215" dirty="0">
                <a:solidFill>
                  <a:sysClr val="windowText" lastClr="000000"/>
                </a:solidFill>
                <a:cs typeface="Tahoma"/>
              </a:rPr>
              <a:t> </a:t>
            </a:r>
            <a:r>
              <a:rPr kumimoji="0" lang="es-MX" sz="24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los </a:t>
            </a:r>
            <a:r>
              <a:rPr kumimoji="0" lang="es-MX" sz="2400" b="1" i="0" u="none" strike="noStrike" kern="0" cap="none" spc="8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alumnos</a:t>
            </a:r>
            <a:r>
              <a:rPr kumimoji="0" lang="es-MX" sz="2400" b="1" i="0" u="none" strike="noStrike" kern="0" cap="none" spc="4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 </a:t>
            </a:r>
            <a:r>
              <a:rPr kumimoji="0" lang="es-MX" sz="2400" b="1" i="0" u="none" strike="noStrike" kern="0" cap="none" spc="11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de</a:t>
            </a:r>
            <a:r>
              <a:rPr lang="es-MX" sz="2400" b="1" kern="0" spc="409" dirty="0">
                <a:solidFill>
                  <a:sysClr val="windowText" lastClr="000000"/>
                </a:solidFill>
                <a:cs typeface="Tahoma"/>
              </a:rPr>
              <a:t> </a:t>
            </a:r>
            <a:r>
              <a:rPr kumimoji="0" lang="es-MX" sz="2400" b="1" i="0" u="none" strike="noStrike" kern="0" cap="none" spc="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escasos </a:t>
            </a:r>
            <a:r>
              <a:rPr kumimoji="0" lang="es-MX" sz="2400" b="1" i="0" u="none" strike="noStrike" kern="0" cap="none" spc="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recursos</a:t>
            </a:r>
            <a:r>
              <a:rPr kumimoji="0" lang="es-MX" sz="2400" b="1" i="0" u="none" strike="noStrike" kern="0" cap="none" spc="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 </a:t>
            </a:r>
            <a:r>
              <a:rPr kumimoji="0" lang="es-MX" sz="2400" b="1" i="0" u="none" strike="noStrike" kern="0" cap="none" spc="8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económicos,</a:t>
            </a:r>
            <a:r>
              <a:rPr kumimoji="0" lang="es-MX" sz="2400" b="1" i="0" u="none" strike="noStrike" kern="0" cap="none" spc="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 </a:t>
            </a:r>
            <a:r>
              <a:rPr kumimoji="0" lang="es-MX" sz="2400" b="1" i="0" u="none" strike="noStrike" kern="0" cap="none" spc="8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con </a:t>
            </a: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la</a:t>
            </a:r>
            <a:r>
              <a:rPr kumimoji="0" lang="es-MX" sz="2400" b="1" i="0" u="none" strike="noStrike" kern="0" cap="none" spc="509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 </a:t>
            </a:r>
            <a:r>
              <a:rPr kumimoji="0" lang="es-MX" sz="2400" b="1" i="0" u="none" strike="noStrike" kern="0" cap="none" spc="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finalidad</a:t>
            </a:r>
            <a:r>
              <a:rPr kumimoji="0" lang="es-MX" sz="2400" b="1" i="0" u="none" strike="noStrike" kern="0" cap="none" spc="509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 </a:t>
            </a:r>
            <a:r>
              <a:rPr kumimoji="0" lang="es-MX" sz="2400" b="1" i="0" u="none" strike="noStrike" kern="0" cap="none" spc="11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de</a:t>
            </a:r>
            <a:r>
              <a:rPr kumimoji="0" lang="es-MX" sz="2400" b="1" i="0" u="none" strike="noStrike" kern="0" cap="none" spc="509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 </a:t>
            </a:r>
            <a:r>
              <a:rPr kumimoji="0" lang="es-MX" sz="2400" b="1" i="0" u="none" strike="noStrike" kern="0" cap="none" spc="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apoyar</a:t>
            </a:r>
            <a:r>
              <a:rPr kumimoji="0" lang="es-MX" sz="2400" b="1" i="0" u="none" strike="noStrike" kern="0" cap="none" spc="5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 </a:t>
            </a:r>
            <a:r>
              <a:rPr kumimoji="0" lang="es-MX" sz="2400" b="1" i="0" u="none" strike="noStrike" kern="0" cap="none" spc="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su </a:t>
            </a:r>
            <a:r>
              <a:rPr kumimoji="0" lang="es-MX" sz="2400" b="1" i="0" u="none" strike="noStrike" kern="0" cap="none" spc="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permanencia</a:t>
            </a:r>
          </a:p>
          <a:p>
            <a:pPr marL="12700" marR="5080" lvl="0" indent="0" algn="just" defTabSz="914400" eaLnBrk="1" fontAlgn="auto" latinLnBrk="0" hangingPunct="1">
              <a:lnSpc>
                <a:spcPct val="90000"/>
              </a:lnSpc>
              <a:spcBef>
                <a:spcPts val="385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s-MX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Tahoma"/>
            </a:endParaRPr>
          </a:p>
          <a:p>
            <a:pPr marL="355600" marR="6350" lvl="0" indent="-342900" algn="just" defTabSz="914400" eaLnBrk="1" fontAlgn="auto" latinLnBrk="0" hangingPunct="1">
              <a:lnSpc>
                <a:spcPts val="2590"/>
              </a:lnSpc>
              <a:spcBef>
                <a:spcPts val="425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355600" algn="l"/>
              </a:tabLst>
              <a:defRPr/>
            </a:pPr>
            <a:r>
              <a:rPr kumimoji="0" lang="es-MX" sz="2400" b="1" i="0" u="none" strike="noStrike" kern="0" cap="none" spc="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La</a:t>
            </a:r>
            <a:r>
              <a:rPr lang="es-MX" sz="2400" b="1" kern="0" spc="30" dirty="0">
                <a:solidFill>
                  <a:sysClr val="windowText" lastClr="000000"/>
                </a:solidFill>
                <a:cs typeface="Tahoma"/>
              </a:rPr>
              <a:t> </a:t>
            </a:r>
            <a:r>
              <a:rPr kumimoji="0" lang="es-MX" sz="2400" b="1" i="0" u="none" strike="noStrike" kern="0" cap="none" spc="7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duración</a:t>
            </a:r>
            <a:r>
              <a:rPr lang="es-MX" sz="2400" b="1" kern="0" spc="35" dirty="0">
                <a:solidFill>
                  <a:sysClr val="windowText" lastClr="000000"/>
                </a:solidFill>
                <a:cs typeface="Tahoma"/>
              </a:rPr>
              <a:t> </a:t>
            </a:r>
            <a:r>
              <a:rPr kumimoji="0" lang="es-MX" sz="2400" b="1" i="0" u="none" strike="noStrike" kern="0" cap="none" spc="11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de</a:t>
            </a:r>
            <a:r>
              <a:rPr lang="es-MX" sz="2400" b="1" kern="0" spc="40" dirty="0">
                <a:solidFill>
                  <a:sysClr val="windowText" lastClr="000000"/>
                </a:solidFill>
                <a:cs typeface="Tahoma"/>
              </a:rPr>
              <a:t> </a:t>
            </a: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la</a:t>
            </a:r>
            <a:r>
              <a:rPr lang="es-MX" sz="2400" b="1" kern="0" spc="40" dirty="0">
                <a:solidFill>
                  <a:sysClr val="windowText" lastClr="000000"/>
                </a:solidFill>
                <a:cs typeface="Tahoma"/>
              </a:rPr>
              <a:t> </a:t>
            </a:r>
            <a:r>
              <a:rPr kumimoji="0" lang="es-MX" sz="2400" b="1" i="0" u="none" strike="noStrike" kern="0" cap="none" spc="1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beca</a:t>
            </a:r>
            <a:r>
              <a:rPr kumimoji="0" lang="es-MX" sz="2400" b="1" i="0" u="none" strike="noStrike" kern="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 </a:t>
            </a: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será</a:t>
            </a:r>
            <a:r>
              <a:rPr lang="es-MX" sz="2400" b="1" kern="0" spc="35" dirty="0">
                <a:solidFill>
                  <a:sysClr val="windowText" lastClr="000000"/>
                </a:solidFill>
                <a:cs typeface="Tahoma"/>
              </a:rPr>
              <a:t> </a:t>
            </a:r>
            <a:r>
              <a:rPr kumimoji="0" lang="es-MX" sz="2400" b="1" i="0" u="none" strike="noStrike" kern="0" cap="none" spc="11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de</a:t>
            </a:r>
            <a:r>
              <a:rPr lang="es-MX" sz="2400" b="1" kern="0" spc="40" dirty="0">
                <a:solidFill>
                  <a:sysClr val="windowText" lastClr="000000"/>
                </a:solidFill>
                <a:cs typeface="Tahoma"/>
              </a:rPr>
              <a:t> </a:t>
            </a:r>
            <a:r>
              <a:rPr kumimoji="0" lang="es-MX" sz="2400" b="1" i="0" u="none" strike="noStrike" kern="0" cap="none" spc="40" normalizeH="0" baseline="0" noProof="0" dirty="0">
                <a:ln>
                  <a:noFill/>
                </a:ln>
                <a:solidFill>
                  <a:srgbClr val="A32045"/>
                </a:solidFill>
                <a:effectLst/>
                <a:uLnTx/>
                <a:uFillTx/>
                <a:cs typeface="Tahoma"/>
              </a:rPr>
              <a:t>diez </a:t>
            </a:r>
            <a:r>
              <a:rPr kumimoji="0" lang="es-MX" sz="2400" b="1" i="0" u="none" strike="noStrike" kern="0" cap="none" spc="90" normalizeH="0" baseline="0" noProof="0" dirty="0">
                <a:ln>
                  <a:noFill/>
                </a:ln>
                <a:solidFill>
                  <a:srgbClr val="A32045"/>
                </a:solidFill>
                <a:effectLst/>
                <a:uLnTx/>
                <a:uFillTx/>
                <a:cs typeface="Tahoma"/>
              </a:rPr>
              <a:t>meses</a:t>
            </a:r>
            <a:r>
              <a:rPr lang="es-MX" sz="2400" b="1" kern="0" spc="405" dirty="0">
                <a:solidFill>
                  <a:srgbClr val="A32045"/>
                </a:solidFill>
                <a:cs typeface="Tahoma"/>
              </a:rPr>
              <a:t> </a:t>
            </a:r>
            <a:r>
              <a:rPr kumimoji="0" lang="es-MX" sz="2400" b="1" i="0" u="none" strike="noStrike" kern="0" cap="none" spc="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distribuidos</a:t>
            </a:r>
            <a:r>
              <a:rPr kumimoji="0" lang="es-MX" sz="2400" b="1" i="0" u="none" strike="noStrike" kern="0" cap="none" spc="4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 </a:t>
            </a:r>
            <a:r>
              <a:rPr kumimoji="0" lang="es-MX" sz="2400" b="1" i="0" u="none" strike="noStrike" kern="0" cap="none" spc="1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en</a:t>
            </a:r>
            <a:r>
              <a:rPr kumimoji="0" lang="es-MX" sz="2400" b="1" i="0" u="none" strike="noStrike" kern="0" cap="none" spc="409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 </a:t>
            </a: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los</a:t>
            </a:r>
            <a:r>
              <a:rPr kumimoji="0" lang="es-MX" sz="2400" b="1" i="0" u="none" strike="noStrike" kern="0" cap="none" spc="409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 </a:t>
            </a:r>
            <a:r>
              <a:rPr kumimoji="0" lang="es-MX" sz="2400" b="1" i="0" u="none" strike="noStrike" kern="0" cap="none" spc="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periodos</a:t>
            </a:r>
            <a:r>
              <a:rPr kumimoji="0" lang="es-MX" sz="2400" b="1" i="0" u="none" strike="noStrike" kern="0" cap="none" spc="409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 </a:t>
            </a:r>
            <a:r>
              <a:rPr kumimoji="0" lang="es-MX" sz="2400" b="1" i="0" u="none" strike="noStrike" kern="0" cap="none" spc="9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de </a:t>
            </a: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febrero</a:t>
            </a:r>
            <a:r>
              <a:rPr kumimoji="0" lang="es-MX" sz="2400" b="1" i="0" u="none" strike="noStrike" kern="0" cap="none" spc="7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 </a:t>
            </a: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a</a:t>
            </a:r>
            <a:r>
              <a:rPr kumimoji="0" lang="es-MX" sz="2400" b="1" i="0" u="none" strike="noStrike" kern="0" cap="none" spc="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 </a:t>
            </a: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junio</a:t>
            </a:r>
            <a:r>
              <a:rPr kumimoji="0" lang="es-MX" sz="2400" b="1" i="0" u="none" strike="noStrike" kern="0" cap="none" spc="1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 </a:t>
            </a: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y</a:t>
            </a:r>
            <a:r>
              <a:rPr kumimoji="0" lang="es-MX" sz="2400" b="1" i="0" u="none" strike="noStrike" kern="0" cap="none" spc="7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 </a:t>
            </a:r>
            <a:r>
              <a:rPr kumimoji="0" lang="es-MX" sz="2400" b="1" i="0" u="none" strike="noStrike" kern="0" cap="none" spc="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agosto</a:t>
            </a:r>
            <a:r>
              <a:rPr kumimoji="0" lang="es-MX" sz="2400" b="1" i="0" u="none" strike="noStrike" kern="0" cap="none" spc="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 </a:t>
            </a: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a</a:t>
            </a:r>
            <a:r>
              <a:rPr kumimoji="0" lang="es-MX" sz="2400" b="1" i="0" u="none" strike="noStrike" kern="0" cap="none" spc="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 </a:t>
            </a:r>
            <a:r>
              <a:rPr kumimoji="0" lang="es-MX" sz="2400" b="1" i="0" u="none" strike="noStrike" kern="0" cap="none" spc="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diciembre.</a:t>
            </a:r>
            <a:endParaRPr kumimoji="0" lang="es-MX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Tahoma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1655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s-MX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Tahoma"/>
            </a:endParaRPr>
          </a:p>
          <a:p>
            <a:pPr marL="355600" marR="5080" lvl="0" indent="-342900" algn="just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355600" algn="l"/>
              </a:tabLst>
              <a:defRPr/>
            </a:pP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Se</a:t>
            </a:r>
            <a:r>
              <a:rPr lang="es-MX" sz="2400" b="1" kern="0" spc="480" dirty="0">
                <a:solidFill>
                  <a:sysClr val="windowText" lastClr="000000"/>
                </a:solidFill>
                <a:cs typeface="Tahoma"/>
              </a:rPr>
              <a:t> </a:t>
            </a: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autorizan</a:t>
            </a:r>
            <a:r>
              <a:rPr kumimoji="0" lang="es-MX" sz="2400" b="1" i="0" u="none" strike="noStrike" kern="0" cap="none" spc="47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 </a:t>
            </a:r>
            <a:r>
              <a:rPr kumimoji="0" lang="es-MX" sz="2400" b="1" i="0" u="none" strike="noStrike" kern="0" cap="none" spc="1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de</a:t>
            </a:r>
            <a:r>
              <a:rPr lang="es-MX" sz="2400" b="1" kern="0" spc="484" dirty="0">
                <a:solidFill>
                  <a:sysClr val="windowText" lastClr="000000"/>
                </a:solidFill>
                <a:cs typeface="Tahoma"/>
              </a:rPr>
              <a:t> </a:t>
            </a:r>
            <a:r>
              <a:rPr kumimoji="0" lang="es-MX" sz="2400" b="1" i="0" u="none" strike="noStrike" kern="0" cap="none" spc="7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acuerdo</a:t>
            </a:r>
            <a:r>
              <a:rPr lang="es-MX" sz="2400" b="1" kern="0" spc="484" dirty="0">
                <a:solidFill>
                  <a:sysClr val="windowText" lastClr="000000"/>
                </a:solidFill>
                <a:cs typeface="Tahoma"/>
              </a:rPr>
              <a:t> </a:t>
            </a: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a</a:t>
            </a:r>
            <a:r>
              <a:rPr lang="es-MX" sz="2400" b="1" kern="0" spc="480" dirty="0">
                <a:solidFill>
                  <a:sysClr val="windowText" lastClr="000000"/>
                </a:solidFill>
                <a:cs typeface="Tahoma"/>
              </a:rPr>
              <a:t> </a:t>
            </a:r>
            <a:r>
              <a:rPr kumimoji="0" lang="es-MX" sz="24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la </a:t>
            </a:r>
            <a:r>
              <a:rPr kumimoji="0" lang="es-MX" sz="2400" b="1" i="0" u="none" strike="noStrike" kern="0" cap="none" spc="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disponibilidad</a:t>
            </a:r>
            <a:r>
              <a:rPr lang="es-MX" sz="2400" b="1" kern="0" spc="35" dirty="0">
                <a:solidFill>
                  <a:sysClr val="windowText" lastClr="000000"/>
                </a:solidFill>
                <a:cs typeface="Tahoma"/>
              </a:rPr>
              <a:t> </a:t>
            </a:r>
            <a:r>
              <a:rPr kumimoji="0" lang="es-MX" sz="2400" b="1" i="0" u="none" strike="noStrike" kern="0" cap="none" spc="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presupuestal</a:t>
            </a:r>
            <a:r>
              <a:rPr kumimoji="0" lang="es-MX" sz="2400" b="1" i="0" u="none" strike="noStrike" kern="0" cap="none" spc="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 </a:t>
            </a:r>
            <a:r>
              <a:rPr kumimoji="0" lang="es-MX" sz="2400" b="1" i="0" u="none" strike="noStrike" kern="0" cap="none" spc="10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que</a:t>
            </a:r>
            <a:r>
              <a:rPr kumimoji="0" lang="es-MX" sz="2400" b="1" i="0" u="none" strike="noStrike" kern="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 </a:t>
            </a:r>
            <a:r>
              <a:rPr kumimoji="0" lang="es-MX" sz="24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exista, </a:t>
            </a:r>
            <a:r>
              <a:rPr kumimoji="0" lang="es-MX" sz="2400" b="1" i="0" u="none" strike="noStrike" kern="0" cap="none" spc="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por</a:t>
            </a:r>
            <a:r>
              <a:rPr lang="es-MX" sz="2400" b="1" kern="0" spc="450" dirty="0">
                <a:solidFill>
                  <a:sysClr val="windowText" lastClr="000000"/>
                </a:solidFill>
                <a:cs typeface="Tahoma"/>
              </a:rPr>
              <a:t> </a:t>
            </a: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la</a:t>
            </a:r>
            <a:r>
              <a:rPr lang="es-MX" sz="2400" b="1" kern="0" spc="450" dirty="0">
                <a:solidFill>
                  <a:sysClr val="windowText" lastClr="000000"/>
                </a:solidFill>
                <a:cs typeface="Tahoma"/>
              </a:rPr>
              <a:t> </a:t>
            </a:r>
            <a:r>
              <a:rPr kumimoji="0" lang="es-MX" sz="2400" b="1" i="0" u="none" strike="noStrike" kern="0" cap="none" spc="7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cantidad</a:t>
            </a:r>
            <a:r>
              <a:rPr lang="es-MX" sz="2400" b="1" kern="0" spc="455" dirty="0">
                <a:solidFill>
                  <a:sysClr val="windowText" lastClr="000000"/>
                </a:solidFill>
                <a:cs typeface="Tahoma"/>
              </a:rPr>
              <a:t> </a:t>
            </a:r>
            <a:r>
              <a:rPr kumimoji="0" lang="es-MX" sz="2400" b="1" i="0" u="none" strike="noStrike" kern="0" cap="none" spc="11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de</a:t>
            </a:r>
            <a:r>
              <a:rPr lang="es-MX" sz="2400" b="1" kern="0" spc="450" dirty="0">
                <a:solidFill>
                  <a:sysClr val="windowText" lastClr="000000"/>
                </a:solidFill>
                <a:cs typeface="Tahoma"/>
              </a:rPr>
              <a:t> </a:t>
            </a:r>
            <a:r>
              <a:rPr kumimoji="0" lang="es-MX" sz="2400" b="1" i="0" u="none" strike="noStrike" kern="0" cap="none" spc="-10" normalizeH="0" baseline="0" noProof="0" dirty="0">
                <a:ln>
                  <a:noFill/>
                </a:ln>
                <a:solidFill>
                  <a:srgbClr val="A32045"/>
                </a:solidFill>
                <a:effectLst/>
                <a:uLnTx/>
                <a:uFillTx/>
                <a:cs typeface="Tahoma"/>
              </a:rPr>
              <a:t>$900.00 </a:t>
            </a: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(Novecientos</a:t>
            </a:r>
            <a:r>
              <a:rPr lang="es-MX" sz="2400" b="1" kern="0" spc="495" dirty="0">
                <a:solidFill>
                  <a:sysClr val="windowText" lastClr="000000"/>
                </a:solidFill>
                <a:cs typeface="Tahoma"/>
              </a:rPr>
              <a:t> </a:t>
            </a:r>
            <a:r>
              <a:rPr kumimoji="0" lang="es-MX" sz="2400" b="1" i="0" u="none" strike="noStrike" kern="0" cap="none" spc="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pesos</a:t>
            </a:r>
            <a:r>
              <a:rPr lang="es-MX" sz="2400" b="1" kern="0" spc="495" dirty="0">
                <a:solidFill>
                  <a:sysClr val="windowText" lastClr="000000"/>
                </a:solidFill>
                <a:cs typeface="Tahoma"/>
              </a:rPr>
              <a:t> </a:t>
            </a: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00/100</a:t>
            </a:r>
            <a:r>
              <a:rPr lang="es-MX" sz="2400" b="1" kern="0" spc="490" dirty="0">
                <a:solidFill>
                  <a:sysClr val="windowText" lastClr="000000"/>
                </a:solidFill>
                <a:cs typeface="Tahoma"/>
              </a:rPr>
              <a:t> </a:t>
            </a:r>
            <a:r>
              <a:rPr kumimoji="0" lang="es-MX" sz="24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M.N.) </a:t>
            </a:r>
            <a:r>
              <a:rPr kumimoji="0" lang="es-MX" sz="2400" b="1" i="0" u="none" strike="noStrike" kern="0" cap="none" spc="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/>
              </a:rPr>
              <a:t>mensuales.</a:t>
            </a:r>
            <a:r>
              <a:rPr lang="es-MX" sz="2400" b="1" kern="0" spc="285" dirty="0">
                <a:solidFill>
                  <a:sysClr val="windowText" lastClr="000000"/>
                </a:solidFill>
                <a:cs typeface="Tahoma"/>
              </a:rPr>
              <a:t> </a:t>
            </a:r>
            <a:r>
              <a:rPr kumimoji="0" lang="es-MX" sz="2400" b="1" i="0" u="sng" strike="noStrike" kern="0" cap="none" spc="60" normalizeH="0" baseline="0" noProof="0" dirty="0">
                <a:ln>
                  <a:noFill/>
                </a:ln>
                <a:solidFill>
                  <a:srgbClr val="A32045"/>
                </a:solidFill>
                <a:effectLst/>
                <a:uLnTx/>
                <a:uFill>
                  <a:solidFill>
                    <a:srgbClr val="A32045"/>
                  </a:solidFill>
                </a:uFill>
                <a:cs typeface="Tahoma"/>
              </a:rPr>
              <a:t>El</a:t>
            </a:r>
            <a:r>
              <a:rPr lang="es-MX" sz="2400" b="1" u="sng" kern="0" spc="285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cs typeface="Tahoma"/>
              </a:rPr>
              <a:t> </a:t>
            </a:r>
            <a:r>
              <a:rPr kumimoji="0" lang="es-MX" sz="2400" b="1" i="0" u="sng" strike="noStrike" kern="0" cap="none" spc="100" normalizeH="0" baseline="0" noProof="0" dirty="0">
                <a:ln>
                  <a:noFill/>
                </a:ln>
                <a:solidFill>
                  <a:srgbClr val="A32045"/>
                </a:solidFill>
                <a:effectLst/>
                <a:uLnTx/>
                <a:uFill>
                  <a:solidFill>
                    <a:srgbClr val="A32045"/>
                  </a:solidFill>
                </a:uFill>
                <a:cs typeface="Tahoma"/>
              </a:rPr>
              <a:t>pago</a:t>
            </a:r>
            <a:r>
              <a:rPr lang="es-MX" sz="2400" b="1" u="sng" kern="0" spc="290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cs typeface="Tahoma"/>
              </a:rPr>
              <a:t> </a:t>
            </a:r>
            <a:r>
              <a:rPr kumimoji="0" lang="es-MX" sz="2400" b="1" i="0" u="sng" strike="noStrike" kern="0" cap="none" spc="55" normalizeH="0" baseline="0" noProof="0" dirty="0">
                <a:ln>
                  <a:noFill/>
                </a:ln>
                <a:solidFill>
                  <a:srgbClr val="A32045"/>
                </a:solidFill>
                <a:effectLst/>
                <a:uLnTx/>
                <a:uFill>
                  <a:solidFill>
                    <a:srgbClr val="A32045"/>
                  </a:solidFill>
                </a:uFill>
                <a:cs typeface="Tahoma"/>
              </a:rPr>
              <a:t>se</a:t>
            </a:r>
            <a:r>
              <a:rPr lang="es-MX" sz="2400" b="1" u="sng" kern="0" spc="280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cs typeface="Tahoma"/>
              </a:rPr>
              <a:t> </a:t>
            </a:r>
            <a:r>
              <a:rPr kumimoji="0" lang="es-MX" sz="2400" b="1" i="0" u="sng" strike="noStrike" kern="0" cap="none" spc="0" normalizeH="0" baseline="0" noProof="0" dirty="0">
                <a:ln>
                  <a:noFill/>
                </a:ln>
                <a:solidFill>
                  <a:srgbClr val="A32045"/>
                </a:solidFill>
                <a:effectLst/>
                <a:uLnTx/>
                <a:uFill>
                  <a:solidFill>
                    <a:srgbClr val="A32045"/>
                  </a:solidFill>
                </a:uFill>
                <a:cs typeface="Tahoma"/>
              </a:rPr>
              <a:t>realizará</a:t>
            </a:r>
            <a:r>
              <a:rPr lang="es-MX" sz="2400" b="1" u="sng" kern="0" spc="295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cs typeface="Tahoma"/>
              </a:rPr>
              <a:t> </a:t>
            </a:r>
            <a:r>
              <a:rPr kumimoji="0" lang="es-MX" sz="2400" b="1" i="0" u="sng" strike="noStrike" kern="0" cap="none" spc="80" normalizeH="0" baseline="0" noProof="0" dirty="0">
                <a:ln>
                  <a:noFill/>
                </a:ln>
                <a:solidFill>
                  <a:srgbClr val="A32045"/>
                </a:solidFill>
                <a:effectLst/>
                <a:uLnTx/>
                <a:uFill>
                  <a:solidFill>
                    <a:srgbClr val="A32045"/>
                  </a:solidFill>
                </a:uFill>
                <a:cs typeface="Tahoma"/>
              </a:rPr>
              <a:t>de manera</a:t>
            </a:r>
            <a:r>
              <a:rPr kumimoji="0" lang="es-MX" sz="2400" b="1" i="0" u="sng" strike="noStrike" kern="0" cap="none" spc="-20" normalizeH="0" baseline="0" noProof="0" dirty="0">
                <a:ln>
                  <a:noFill/>
                </a:ln>
                <a:solidFill>
                  <a:srgbClr val="A32045"/>
                </a:solidFill>
                <a:effectLst/>
                <a:uLnTx/>
                <a:uFill>
                  <a:solidFill>
                    <a:srgbClr val="A32045"/>
                  </a:solidFill>
                </a:uFill>
                <a:cs typeface="Tahoma"/>
              </a:rPr>
              <a:t> </a:t>
            </a:r>
            <a:r>
              <a:rPr kumimoji="0" lang="es-MX" sz="2400" b="1" i="0" u="sng" strike="noStrike" kern="0" cap="none" spc="-10" normalizeH="0" baseline="0" noProof="0" dirty="0">
                <a:ln>
                  <a:noFill/>
                </a:ln>
                <a:solidFill>
                  <a:srgbClr val="A32045"/>
                </a:solidFill>
                <a:effectLst/>
                <a:uLnTx/>
                <a:uFill>
                  <a:solidFill>
                    <a:srgbClr val="A32045"/>
                  </a:solidFill>
                </a:uFill>
                <a:cs typeface="Tahoma"/>
              </a:rPr>
              <a:t>semestral.</a:t>
            </a:r>
            <a:endParaRPr kumimoji="0" lang="es-MX" sz="24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Tahoma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689191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5B0EF6-BCCE-472F-ADDC-F612AF04F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kern="0" spc="190" dirty="0">
                <a:solidFill>
                  <a:srgbClr val="6D152D"/>
                </a:solidFill>
                <a:latin typeface="Tahoma"/>
                <a:cs typeface="Tahoma"/>
              </a:rPr>
              <a:t>3</a:t>
            </a:r>
            <a:r>
              <a:rPr kumimoji="0" lang="es-MX" sz="4000" b="1" i="0" u="none" strike="noStrike" kern="0" cap="none" spc="190" normalizeH="0" baseline="0" noProof="0" dirty="0">
                <a:ln>
                  <a:noFill/>
                </a:ln>
                <a:solidFill>
                  <a:srgbClr val="6D152D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 BECA DE APOYO INSTITUCIONAL</a:t>
            </a:r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BA63A3-B9E8-449D-8786-51D279B36A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7789" y="1845734"/>
            <a:ext cx="4937760" cy="4400320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s-MX" sz="2200" b="1" dirty="0"/>
              <a:t> Se otorga a las y los alumnos que participan activamente en las diferentes áreas de apoyo a la docencia. 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s-MX" sz="2200" b="1" dirty="0"/>
              <a:t> Estas actividades se realizaran los días sábados, domingos y días festivos.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s-MX" sz="2200" b="1" dirty="0"/>
              <a:t> Deberán cumplir mínimo 32 horas al mes en actividades en una o varias áreas de apoyo a la docencia. 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514179AA-4FD0-4D9B-B97C-0F5A1A0D4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725663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400" b="1" dirty="0"/>
              <a:t> </a:t>
            </a:r>
            <a:r>
              <a:rPr lang="es-MX" sz="2600" b="1" dirty="0"/>
              <a:t>La duración de la beca será de hasta 8 meses, distribuidos en los periodos de febrero a mayo y de agosto a noviembre.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600" dirty="0"/>
              <a:t> </a:t>
            </a:r>
            <a:r>
              <a:rPr lang="es-MX" sz="2600" b="1" dirty="0">
                <a:cs typeface="Tahoma"/>
              </a:rPr>
              <a:t>Se</a:t>
            </a:r>
            <a:r>
              <a:rPr lang="es-MX" sz="2600" b="1" spc="505" dirty="0">
                <a:cs typeface="Tahoma"/>
              </a:rPr>
              <a:t> </a:t>
            </a:r>
            <a:r>
              <a:rPr lang="es-MX" sz="2600" b="1" dirty="0">
                <a:cs typeface="Tahoma"/>
              </a:rPr>
              <a:t>autorizan</a:t>
            </a:r>
            <a:r>
              <a:rPr lang="es-MX" sz="2600" b="1" spc="509" dirty="0">
                <a:cs typeface="Tahoma"/>
              </a:rPr>
              <a:t> </a:t>
            </a:r>
            <a:r>
              <a:rPr lang="es-MX" sz="2600" b="1" spc="110" dirty="0">
                <a:cs typeface="Tahoma"/>
              </a:rPr>
              <a:t>de</a:t>
            </a:r>
            <a:r>
              <a:rPr lang="es-MX" sz="2600" b="1" spc="515" dirty="0">
                <a:cs typeface="Tahoma"/>
              </a:rPr>
              <a:t> </a:t>
            </a:r>
            <a:r>
              <a:rPr lang="es-MX" sz="2600" b="1" spc="75" dirty="0">
                <a:cs typeface="Tahoma"/>
              </a:rPr>
              <a:t>acuerdo</a:t>
            </a:r>
            <a:r>
              <a:rPr lang="es-MX" sz="2600" b="1" spc="509" dirty="0">
                <a:cs typeface="Tahoma"/>
              </a:rPr>
              <a:t> a </a:t>
            </a:r>
            <a:r>
              <a:rPr lang="es-MX" sz="2600" b="1" spc="-25" dirty="0">
                <a:cs typeface="Tahoma"/>
              </a:rPr>
              <a:t>la </a:t>
            </a:r>
            <a:r>
              <a:rPr lang="es-MX" sz="2600" b="1" spc="60" dirty="0">
                <a:cs typeface="Tahoma"/>
              </a:rPr>
              <a:t>disponibilidad</a:t>
            </a:r>
            <a:r>
              <a:rPr lang="es-MX" sz="2600" b="1" spc="200" dirty="0">
                <a:cs typeface="Tahoma"/>
              </a:rPr>
              <a:t> </a:t>
            </a:r>
            <a:r>
              <a:rPr lang="es-MX" sz="2600" b="1" spc="60" dirty="0">
                <a:cs typeface="Tahoma"/>
              </a:rPr>
              <a:t>presupuestal</a:t>
            </a:r>
            <a:r>
              <a:rPr lang="es-MX" sz="2600" b="1" spc="204" dirty="0">
                <a:cs typeface="Tahoma"/>
              </a:rPr>
              <a:t> </a:t>
            </a:r>
            <a:r>
              <a:rPr lang="es-MX" sz="2600" b="1" spc="100" dirty="0">
                <a:cs typeface="Tahoma"/>
              </a:rPr>
              <a:t>que</a:t>
            </a:r>
            <a:r>
              <a:rPr lang="es-MX" sz="2600" b="1" spc="175" dirty="0">
                <a:cs typeface="Tahoma"/>
              </a:rPr>
              <a:t> </a:t>
            </a:r>
            <a:r>
              <a:rPr lang="es-MX" sz="2600" b="1" spc="-10" dirty="0">
                <a:cs typeface="Tahoma"/>
              </a:rPr>
              <a:t>exista, </a:t>
            </a:r>
            <a:r>
              <a:rPr lang="es-MX" sz="2600" b="1" spc="65" dirty="0">
                <a:cs typeface="Tahoma"/>
              </a:rPr>
              <a:t>por</a:t>
            </a:r>
            <a:r>
              <a:rPr lang="es-MX" sz="2600" b="1" spc="5" dirty="0">
                <a:cs typeface="Tahoma"/>
              </a:rPr>
              <a:t> </a:t>
            </a:r>
            <a:r>
              <a:rPr lang="es-MX" sz="2600" b="1" dirty="0">
                <a:cs typeface="Tahoma"/>
              </a:rPr>
              <a:t>la</a:t>
            </a:r>
            <a:r>
              <a:rPr lang="es-MX" sz="2600" b="1" spc="5" dirty="0">
                <a:cs typeface="Tahoma"/>
              </a:rPr>
              <a:t> </a:t>
            </a:r>
            <a:r>
              <a:rPr lang="es-MX" sz="2600" b="1" spc="75" dirty="0">
                <a:cs typeface="Tahoma"/>
              </a:rPr>
              <a:t>cantidad</a:t>
            </a:r>
            <a:r>
              <a:rPr lang="es-MX" sz="2600" b="1" spc="10" dirty="0">
                <a:cs typeface="Tahoma"/>
              </a:rPr>
              <a:t> </a:t>
            </a:r>
            <a:r>
              <a:rPr lang="es-MX" sz="2600" b="1" spc="114" dirty="0">
                <a:cs typeface="Tahoma"/>
              </a:rPr>
              <a:t>de</a:t>
            </a:r>
            <a:r>
              <a:rPr lang="es-MX" sz="2600" b="1" spc="5" dirty="0">
                <a:cs typeface="Tahoma"/>
              </a:rPr>
              <a:t>  </a:t>
            </a:r>
            <a:r>
              <a:rPr lang="es-MX" sz="2600" b="1" dirty="0">
                <a:solidFill>
                  <a:srgbClr val="A32045"/>
                </a:solidFill>
                <a:cs typeface="Tahoma"/>
              </a:rPr>
              <a:t>$1,000.00</a:t>
            </a:r>
            <a:r>
              <a:rPr lang="es-MX" sz="2600" b="1" spc="10" dirty="0">
                <a:solidFill>
                  <a:srgbClr val="A32045"/>
                </a:solidFill>
                <a:cs typeface="Tahoma"/>
              </a:rPr>
              <a:t>  </a:t>
            </a:r>
            <a:r>
              <a:rPr lang="es-MX" sz="2600" b="1" dirty="0">
                <a:cs typeface="Tahoma"/>
              </a:rPr>
              <a:t>(Un  </a:t>
            </a:r>
            <a:r>
              <a:rPr lang="es-MX" sz="2600" b="1" spc="45" dirty="0">
                <a:cs typeface="Tahoma"/>
              </a:rPr>
              <a:t>mil </a:t>
            </a:r>
            <a:r>
              <a:rPr lang="es-MX" sz="2600" b="1" spc="65" dirty="0">
                <a:cs typeface="Tahoma"/>
              </a:rPr>
              <a:t>pesos</a:t>
            </a:r>
            <a:r>
              <a:rPr lang="es-MX" sz="2600" b="1" spc="165" dirty="0">
                <a:cs typeface="Tahoma"/>
              </a:rPr>
              <a:t> </a:t>
            </a:r>
            <a:r>
              <a:rPr lang="es-MX" sz="2600" b="1" spc="-65" dirty="0">
                <a:cs typeface="Tahoma"/>
              </a:rPr>
              <a:t>00/100</a:t>
            </a:r>
            <a:r>
              <a:rPr lang="es-MX" sz="2600" b="1" spc="150" dirty="0">
                <a:cs typeface="Tahoma"/>
              </a:rPr>
              <a:t> </a:t>
            </a:r>
            <a:r>
              <a:rPr lang="es-MX" sz="2600" b="1" dirty="0">
                <a:cs typeface="Tahoma"/>
              </a:rPr>
              <a:t>M.N.)</a:t>
            </a:r>
            <a:r>
              <a:rPr lang="es-MX" sz="2600" b="1" spc="160" dirty="0">
                <a:cs typeface="Tahoma"/>
              </a:rPr>
              <a:t> </a:t>
            </a:r>
            <a:r>
              <a:rPr lang="es-MX" sz="2600" b="1" spc="55" dirty="0">
                <a:cs typeface="Tahoma"/>
              </a:rPr>
              <a:t>mensuales.</a:t>
            </a:r>
            <a:r>
              <a:rPr lang="es-MX" sz="2600" b="1" spc="160" dirty="0">
                <a:cs typeface="Tahoma"/>
              </a:rPr>
              <a:t> </a:t>
            </a:r>
            <a:r>
              <a:rPr lang="es-MX" sz="2600" b="1" u="sng" spc="60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cs typeface="Tahoma"/>
              </a:rPr>
              <a:t>El</a:t>
            </a:r>
            <a:r>
              <a:rPr lang="es-MX" sz="2600" b="1" u="sng" spc="160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cs typeface="Tahoma"/>
              </a:rPr>
              <a:t> </a:t>
            </a:r>
            <a:r>
              <a:rPr lang="es-MX" sz="2600" b="1" u="sng" spc="75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cs typeface="Tahoma"/>
              </a:rPr>
              <a:t>pago </a:t>
            </a:r>
            <a:r>
              <a:rPr lang="es-MX" sz="2600" b="1" u="sng" spc="50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cs typeface="Tahoma"/>
              </a:rPr>
              <a:t>se</a:t>
            </a:r>
            <a:r>
              <a:rPr lang="es-MX" sz="2600" b="1" u="sng" spc="30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cs typeface="Tahoma"/>
              </a:rPr>
              <a:t> </a:t>
            </a:r>
            <a:r>
              <a:rPr lang="es-MX" sz="2600" b="1" u="sng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cs typeface="Tahoma"/>
              </a:rPr>
              <a:t>realizará</a:t>
            </a:r>
            <a:r>
              <a:rPr lang="es-MX" sz="2600" b="1" u="sng" spc="30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cs typeface="Tahoma"/>
              </a:rPr>
              <a:t> </a:t>
            </a:r>
            <a:r>
              <a:rPr lang="es-MX" sz="2600" b="1" u="sng" spc="105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cs typeface="Tahoma"/>
              </a:rPr>
              <a:t>de</a:t>
            </a:r>
            <a:r>
              <a:rPr lang="es-MX" sz="2600" b="1" u="sng" spc="30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cs typeface="Tahoma"/>
              </a:rPr>
              <a:t> </a:t>
            </a:r>
            <a:r>
              <a:rPr lang="es-MX" sz="2600" b="1" u="sng" spc="80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cs typeface="Tahoma"/>
              </a:rPr>
              <a:t>manera</a:t>
            </a:r>
            <a:r>
              <a:rPr lang="es-MX" sz="2600" b="1" u="sng" spc="25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cs typeface="Tahoma"/>
              </a:rPr>
              <a:t> </a:t>
            </a:r>
            <a:r>
              <a:rPr lang="es-MX" sz="2600" b="1" u="sng" spc="40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cs typeface="Tahoma"/>
              </a:rPr>
              <a:t>mensual</a:t>
            </a:r>
            <a:r>
              <a:rPr lang="es-MX" sz="2600" b="1" spc="40" dirty="0">
                <a:cs typeface="Tahoma"/>
              </a:rPr>
              <a:t>.</a:t>
            </a:r>
            <a:endParaRPr lang="es-MX" sz="2600" dirty="0">
              <a:cs typeface="Tahoma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48603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5B0EF6-BCCE-472F-ADDC-F612AF04F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76437"/>
          </a:xfrm>
        </p:spPr>
        <p:txBody>
          <a:bodyPr>
            <a:normAutofit/>
          </a:bodyPr>
          <a:lstStyle/>
          <a:p>
            <a:r>
              <a:rPr kumimoji="0" lang="es-MX" sz="3600" b="1" i="0" u="none" strike="noStrike" kern="0" cap="none" spc="190" normalizeH="0" baseline="0" noProof="0" dirty="0">
                <a:ln>
                  <a:noFill/>
                </a:ln>
                <a:solidFill>
                  <a:srgbClr val="6D152D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4. BECA DE DESARROLLO INTEGRAL</a:t>
            </a:r>
            <a:endParaRPr lang="es-MX" sz="36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BA63A3-B9E8-449D-8786-51D279B36A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" y="1648788"/>
            <a:ext cx="5078432" cy="442845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400" b="1" dirty="0"/>
              <a:t> Es el apoyo económico que se le otorga a las y los estudiantes que destaquen en actividades deportivas y culturales representando al CEP-CSAEGRO.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514179AA-4FD0-4D9B-B97C-0F5A1A0D4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31988" y="1648788"/>
            <a:ext cx="5078432" cy="442845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200" b="1" spc="55" dirty="0">
                <a:cs typeface="Tahoma"/>
              </a:rPr>
              <a:t> La</a:t>
            </a:r>
            <a:r>
              <a:rPr lang="es-MX" sz="2200" b="1" spc="30" dirty="0">
                <a:cs typeface="Tahoma"/>
              </a:rPr>
              <a:t>  </a:t>
            </a:r>
            <a:r>
              <a:rPr lang="es-MX" sz="2200" b="1" spc="75" dirty="0">
                <a:cs typeface="Tahoma"/>
              </a:rPr>
              <a:t>duración</a:t>
            </a:r>
            <a:r>
              <a:rPr lang="es-MX" sz="2200" b="1" spc="35" dirty="0">
                <a:cs typeface="Tahoma"/>
              </a:rPr>
              <a:t>  </a:t>
            </a:r>
            <a:r>
              <a:rPr lang="es-MX" sz="2200" b="1" spc="114" dirty="0">
                <a:cs typeface="Tahoma"/>
              </a:rPr>
              <a:t>de</a:t>
            </a:r>
            <a:r>
              <a:rPr lang="es-MX" sz="2200" b="1" spc="40" dirty="0">
                <a:cs typeface="Tahoma"/>
              </a:rPr>
              <a:t>  </a:t>
            </a:r>
            <a:r>
              <a:rPr lang="es-MX" sz="2200" b="1" dirty="0">
                <a:cs typeface="Tahoma"/>
              </a:rPr>
              <a:t>la</a:t>
            </a:r>
            <a:r>
              <a:rPr lang="es-MX" sz="2200" b="1" spc="40" dirty="0">
                <a:cs typeface="Tahoma"/>
              </a:rPr>
              <a:t>  </a:t>
            </a:r>
            <a:r>
              <a:rPr lang="es-MX" sz="2200" b="1" spc="100" dirty="0">
                <a:cs typeface="Tahoma"/>
              </a:rPr>
              <a:t>beca</a:t>
            </a:r>
            <a:r>
              <a:rPr lang="es-MX" sz="2200" b="1" spc="30" dirty="0">
                <a:cs typeface="Tahoma"/>
              </a:rPr>
              <a:t>  </a:t>
            </a:r>
            <a:r>
              <a:rPr lang="es-MX" sz="2200" b="1" dirty="0">
                <a:cs typeface="Tahoma"/>
              </a:rPr>
              <a:t>será</a:t>
            </a:r>
            <a:r>
              <a:rPr lang="es-MX" sz="2200" b="1" spc="35" dirty="0">
                <a:cs typeface="Tahoma"/>
              </a:rPr>
              <a:t>  </a:t>
            </a:r>
            <a:r>
              <a:rPr lang="es-MX" sz="2200" b="1" spc="114" dirty="0">
                <a:cs typeface="Tahoma"/>
              </a:rPr>
              <a:t>de</a:t>
            </a:r>
            <a:r>
              <a:rPr lang="es-MX" sz="2200" b="1" spc="40" dirty="0">
                <a:cs typeface="Tahoma"/>
              </a:rPr>
              <a:t>  </a:t>
            </a:r>
            <a:r>
              <a:rPr lang="es-MX" sz="2200" b="1" spc="40" dirty="0">
                <a:solidFill>
                  <a:srgbClr val="A32045"/>
                </a:solidFill>
                <a:cs typeface="Tahoma"/>
              </a:rPr>
              <a:t>diez </a:t>
            </a:r>
            <a:r>
              <a:rPr lang="es-MX" sz="2200" b="1" spc="90" dirty="0">
                <a:solidFill>
                  <a:srgbClr val="A32045"/>
                </a:solidFill>
                <a:cs typeface="Tahoma"/>
              </a:rPr>
              <a:t>meses</a:t>
            </a:r>
            <a:r>
              <a:rPr lang="es-MX" sz="2200" b="1" spc="405" dirty="0">
                <a:solidFill>
                  <a:srgbClr val="A32045"/>
                </a:solidFill>
                <a:cs typeface="Tahoma"/>
              </a:rPr>
              <a:t> </a:t>
            </a:r>
            <a:r>
              <a:rPr lang="es-MX" sz="2200" b="1" spc="50" dirty="0">
                <a:cs typeface="Tahoma"/>
              </a:rPr>
              <a:t>distribuidos</a:t>
            </a:r>
            <a:r>
              <a:rPr lang="es-MX" sz="2200" b="1" spc="415" dirty="0">
                <a:cs typeface="Tahoma"/>
              </a:rPr>
              <a:t> </a:t>
            </a:r>
            <a:r>
              <a:rPr lang="es-MX" sz="2200" b="1" spc="100" dirty="0">
                <a:cs typeface="Tahoma"/>
              </a:rPr>
              <a:t>en</a:t>
            </a:r>
            <a:r>
              <a:rPr lang="es-MX" sz="2200" b="1" spc="409" dirty="0">
                <a:cs typeface="Tahoma"/>
              </a:rPr>
              <a:t> </a:t>
            </a:r>
            <a:r>
              <a:rPr lang="es-MX" sz="2200" b="1" dirty="0">
                <a:cs typeface="Tahoma"/>
              </a:rPr>
              <a:t>los</a:t>
            </a:r>
            <a:r>
              <a:rPr lang="es-MX" sz="2200" b="1" spc="409" dirty="0">
                <a:cs typeface="Tahoma"/>
              </a:rPr>
              <a:t> </a:t>
            </a:r>
            <a:r>
              <a:rPr lang="es-MX" sz="2200" b="1" spc="60" dirty="0">
                <a:cs typeface="Tahoma"/>
              </a:rPr>
              <a:t>periodos</a:t>
            </a:r>
            <a:r>
              <a:rPr lang="es-MX" sz="2200" b="1" spc="409" dirty="0">
                <a:cs typeface="Tahoma"/>
              </a:rPr>
              <a:t> </a:t>
            </a:r>
            <a:r>
              <a:rPr lang="es-MX" sz="2200" b="1" spc="95" dirty="0">
                <a:cs typeface="Tahoma"/>
              </a:rPr>
              <a:t>de </a:t>
            </a:r>
            <a:r>
              <a:rPr lang="es-MX" sz="2200" b="1" dirty="0">
                <a:cs typeface="Tahoma"/>
              </a:rPr>
              <a:t>febrero</a:t>
            </a:r>
            <a:r>
              <a:rPr lang="es-MX" sz="2200" b="1" spc="75" dirty="0">
                <a:cs typeface="Tahoma"/>
              </a:rPr>
              <a:t> </a:t>
            </a:r>
            <a:r>
              <a:rPr lang="es-MX" sz="2200" b="1" dirty="0">
                <a:cs typeface="Tahoma"/>
              </a:rPr>
              <a:t>a</a:t>
            </a:r>
            <a:r>
              <a:rPr lang="es-MX" sz="2200" b="1" spc="60" dirty="0">
                <a:cs typeface="Tahoma"/>
              </a:rPr>
              <a:t> </a:t>
            </a:r>
            <a:r>
              <a:rPr lang="es-MX" sz="2200" b="1" dirty="0">
                <a:cs typeface="Tahoma"/>
              </a:rPr>
              <a:t>junio</a:t>
            </a:r>
            <a:r>
              <a:rPr lang="es-MX" sz="2200" b="1" spc="100" dirty="0">
                <a:cs typeface="Tahoma"/>
              </a:rPr>
              <a:t> </a:t>
            </a:r>
            <a:r>
              <a:rPr lang="es-MX" sz="2200" b="1" dirty="0">
                <a:cs typeface="Tahoma"/>
              </a:rPr>
              <a:t>y</a:t>
            </a:r>
            <a:r>
              <a:rPr lang="es-MX" sz="2200" b="1" spc="75" dirty="0">
                <a:cs typeface="Tahoma"/>
              </a:rPr>
              <a:t> </a:t>
            </a:r>
            <a:r>
              <a:rPr lang="es-MX" sz="2200" b="1" spc="65" dirty="0">
                <a:cs typeface="Tahoma"/>
              </a:rPr>
              <a:t>agosto</a:t>
            </a:r>
            <a:r>
              <a:rPr lang="es-MX" sz="2200" b="1" spc="70" dirty="0">
                <a:cs typeface="Tahoma"/>
              </a:rPr>
              <a:t> </a:t>
            </a:r>
            <a:r>
              <a:rPr lang="es-MX" sz="2200" b="1" dirty="0">
                <a:cs typeface="Tahoma"/>
              </a:rPr>
              <a:t>a</a:t>
            </a:r>
            <a:r>
              <a:rPr lang="es-MX" sz="2200" b="1" spc="65" dirty="0">
                <a:cs typeface="Tahoma"/>
              </a:rPr>
              <a:t> </a:t>
            </a:r>
            <a:r>
              <a:rPr lang="es-MX" sz="2200" b="1" spc="50" dirty="0">
                <a:cs typeface="Tahoma"/>
              </a:rPr>
              <a:t>diciembre.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200" b="1" spc="50" dirty="0">
                <a:cs typeface="Tahoma"/>
              </a:rPr>
              <a:t> Se autorizarán de acuerdo a la disponibilidad presupuestal que exista </a:t>
            </a:r>
            <a:r>
              <a:rPr lang="es-MX" sz="2200" b="1" spc="65" dirty="0">
                <a:cs typeface="Tahoma"/>
              </a:rPr>
              <a:t>por</a:t>
            </a:r>
            <a:r>
              <a:rPr lang="es-MX" sz="2200" b="1" spc="440" dirty="0">
                <a:cs typeface="Tahoma"/>
              </a:rPr>
              <a:t>    </a:t>
            </a:r>
            <a:r>
              <a:rPr lang="es-MX" sz="2200" b="1" dirty="0">
                <a:cs typeface="Tahoma"/>
              </a:rPr>
              <a:t>la</a:t>
            </a:r>
            <a:r>
              <a:rPr lang="es-MX" sz="2200" b="1" spc="445" dirty="0">
                <a:cs typeface="Tahoma"/>
              </a:rPr>
              <a:t>    </a:t>
            </a:r>
            <a:r>
              <a:rPr lang="es-MX" sz="2200" b="1" spc="75" dirty="0">
                <a:cs typeface="Tahoma"/>
              </a:rPr>
              <a:t>cantidad</a:t>
            </a:r>
            <a:r>
              <a:rPr lang="es-MX" sz="2200" b="1" spc="445" dirty="0">
                <a:cs typeface="Tahoma"/>
              </a:rPr>
              <a:t>    </a:t>
            </a:r>
            <a:r>
              <a:rPr lang="es-MX" sz="2200" b="1" spc="120" dirty="0">
                <a:cs typeface="Tahoma"/>
              </a:rPr>
              <a:t>de</a:t>
            </a:r>
            <a:r>
              <a:rPr lang="es-MX" sz="2200" b="1" spc="440" dirty="0">
                <a:cs typeface="Tahoma"/>
              </a:rPr>
              <a:t>    </a:t>
            </a:r>
            <a:r>
              <a:rPr lang="es-MX" sz="2200" b="1" spc="-10" dirty="0">
                <a:solidFill>
                  <a:srgbClr val="A32045"/>
                </a:solidFill>
                <a:cs typeface="Tahoma"/>
              </a:rPr>
              <a:t>$400.00 </a:t>
            </a:r>
            <a:r>
              <a:rPr lang="es-MX" sz="2200" b="1" spc="50" dirty="0">
                <a:cs typeface="Tahoma"/>
              </a:rPr>
              <a:t>(Cuatrocientos</a:t>
            </a:r>
            <a:r>
              <a:rPr lang="es-MX" sz="2200" b="1" spc="195" dirty="0">
                <a:cs typeface="Tahoma"/>
              </a:rPr>
              <a:t>   </a:t>
            </a:r>
            <a:r>
              <a:rPr lang="es-MX" sz="2200" b="1" spc="65" dirty="0">
                <a:cs typeface="Tahoma"/>
              </a:rPr>
              <a:t>pesos</a:t>
            </a:r>
            <a:r>
              <a:rPr lang="es-MX" sz="2200" b="1" spc="200" dirty="0">
                <a:cs typeface="Tahoma"/>
              </a:rPr>
              <a:t>   </a:t>
            </a:r>
            <a:r>
              <a:rPr lang="es-MX" sz="2200" b="1" dirty="0">
                <a:cs typeface="Tahoma"/>
              </a:rPr>
              <a:t>00/100</a:t>
            </a:r>
            <a:r>
              <a:rPr lang="es-MX" sz="2200" b="1" spc="195" dirty="0">
                <a:cs typeface="Tahoma"/>
              </a:rPr>
              <a:t>   </a:t>
            </a:r>
            <a:r>
              <a:rPr lang="es-MX" sz="2200" b="1" spc="-20" dirty="0">
                <a:cs typeface="Tahoma"/>
              </a:rPr>
              <a:t>M.N.) </a:t>
            </a:r>
            <a:r>
              <a:rPr lang="es-MX" sz="2200" b="1" spc="55" dirty="0">
                <a:cs typeface="Tahoma"/>
              </a:rPr>
              <a:t>mensuales.</a:t>
            </a:r>
            <a:r>
              <a:rPr lang="es-MX" sz="2200" b="1" spc="285" dirty="0">
                <a:cs typeface="Tahoma"/>
              </a:rPr>
              <a:t>  </a:t>
            </a:r>
            <a:r>
              <a:rPr lang="es-MX" sz="2200" b="1" u="sng" spc="60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cs typeface="Tahoma"/>
              </a:rPr>
              <a:t>El</a:t>
            </a:r>
            <a:r>
              <a:rPr lang="es-MX" sz="2200" b="1" u="sng" spc="285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cs typeface="Tahoma"/>
              </a:rPr>
              <a:t>  </a:t>
            </a:r>
            <a:r>
              <a:rPr lang="es-MX" sz="2200" b="1" u="sng" spc="100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cs typeface="Tahoma"/>
              </a:rPr>
              <a:t>pago</a:t>
            </a:r>
            <a:r>
              <a:rPr lang="es-MX" sz="2200" b="1" u="sng" spc="290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cs typeface="Tahoma"/>
              </a:rPr>
              <a:t>  </a:t>
            </a:r>
            <a:r>
              <a:rPr lang="es-MX" sz="2200" b="1" u="sng" spc="55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cs typeface="Tahoma"/>
              </a:rPr>
              <a:t>se</a:t>
            </a:r>
            <a:r>
              <a:rPr lang="es-MX" sz="2200" b="1" u="sng" spc="280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cs typeface="Tahoma"/>
              </a:rPr>
              <a:t>  </a:t>
            </a:r>
            <a:r>
              <a:rPr lang="es-MX" sz="2200" b="1" u="sng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cs typeface="Tahoma"/>
              </a:rPr>
              <a:t>realizará</a:t>
            </a:r>
            <a:r>
              <a:rPr lang="es-MX" sz="2200" b="1" u="sng" spc="295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cs typeface="Tahoma"/>
              </a:rPr>
              <a:t>  </a:t>
            </a:r>
            <a:r>
              <a:rPr lang="es-MX" sz="2200" b="1" u="sng" spc="80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cs typeface="Tahoma"/>
              </a:rPr>
              <a:t>de</a:t>
            </a:r>
            <a:r>
              <a:rPr lang="es-MX" sz="2200" b="1" spc="80" dirty="0">
                <a:solidFill>
                  <a:srgbClr val="A32045"/>
                </a:solidFill>
                <a:cs typeface="Tahoma"/>
              </a:rPr>
              <a:t> </a:t>
            </a:r>
            <a:r>
              <a:rPr lang="es-MX" sz="2200" b="1" u="sng" spc="80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cs typeface="Tahoma"/>
              </a:rPr>
              <a:t>manera</a:t>
            </a:r>
            <a:r>
              <a:rPr lang="es-MX" sz="2200" b="1" u="sng" spc="-20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cs typeface="Tahoma"/>
              </a:rPr>
              <a:t> </a:t>
            </a:r>
            <a:r>
              <a:rPr lang="es-MX" sz="2200" b="1" u="sng" spc="-10" dirty="0">
                <a:solidFill>
                  <a:srgbClr val="A32045"/>
                </a:solidFill>
                <a:uFill>
                  <a:solidFill>
                    <a:srgbClr val="A32045"/>
                  </a:solidFill>
                </a:uFill>
                <a:cs typeface="Tahoma"/>
              </a:rPr>
              <a:t>semestral.</a:t>
            </a:r>
            <a:endParaRPr lang="es-MX" sz="2200" dirty="0">
              <a:cs typeface="Tahoma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sz="2200" dirty="0">
              <a:cs typeface="Tahoma"/>
            </a:endParaRPr>
          </a:p>
          <a:p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4095806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5B0EF6-BCCE-472F-ADDC-F612AF04F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76437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s-MX" sz="3600" b="1" kern="0" spc="190" dirty="0">
                <a:solidFill>
                  <a:srgbClr val="6D152D"/>
                </a:solidFill>
                <a:latin typeface="Tahoma"/>
                <a:cs typeface="Tahoma"/>
              </a:rPr>
              <a:t>5</a:t>
            </a:r>
            <a:r>
              <a:rPr kumimoji="0" lang="es-MX" sz="3600" b="1" i="0" u="none" strike="noStrike" kern="0" cap="none" spc="190" normalizeH="0" baseline="0" noProof="0" dirty="0">
                <a:ln>
                  <a:noFill/>
                </a:ln>
                <a:solidFill>
                  <a:srgbClr val="6D152D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 BECA PARA ESTANCIAS ESTUDIANTILES</a:t>
            </a:r>
            <a:endParaRPr lang="es-MX" sz="36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BA63A3-B9E8-449D-8786-51D279B36A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4055" y="1845734"/>
            <a:ext cx="4937760" cy="402336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400" b="1" dirty="0"/>
              <a:t> Es el apoyo económico que se le otorga a las y los alumnos que realizan una estancia en otras instituciones de nivel superior, preferente con posgrado e instituciones de investigación afines al sector agropecuario, por un tiempo mínimo de 30 días naturales, durante los periodos intersemestrales. 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514179AA-4FD0-4D9B-B97C-0F5A1A0D466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s-MX" sz="2200" b="1" spc="50" dirty="0">
                <a:cs typeface="Tahoma"/>
              </a:rPr>
              <a:t> Se autorizarán de acuerdo a la disponibilidad presupuestal que exista </a:t>
            </a:r>
            <a:r>
              <a:rPr lang="es-MX" sz="2200" b="1" spc="65" dirty="0">
                <a:cs typeface="Tahoma"/>
              </a:rPr>
              <a:t>por</a:t>
            </a:r>
            <a:r>
              <a:rPr lang="es-MX" sz="2200" b="1" spc="440" dirty="0">
                <a:cs typeface="Tahoma"/>
              </a:rPr>
              <a:t> </a:t>
            </a:r>
            <a:r>
              <a:rPr lang="es-MX" sz="2200" b="1" dirty="0">
                <a:cs typeface="Tahoma"/>
              </a:rPr>
              <a:t>la</a:t>
            </a:r>
            <a:r>
              <a:rPr lang="es-MX" sz="2200" b="1" spc="445" dirty="0">
                <a:cs typeface="Tahoma"/>
              </a:rPr>
              <a:t> </a:t>
            </a:r>
            <a:r>
              <a:rPr lang="es-MX" sz="2200" b="1" spc="75" dirty="0">
                <a:cs typeface="Tahoma"/>
              </a:rPr>
              <a:t>cantidad</a:t>
            </a:r>
            <a:r>
              <a:rPr lang="es-MX" sz="2200" b="1" spc="445" dirty="0">
                <a:cs typeface="Tahoma"/>
              </a:rPr>
              <a:t> </a:t>
            </a:r>
            <a:r>
              <a:rPr lang="es-MX" sz="2200" b="1" spc="120" dirty="0">
                <a:cs typeface="Tahoma"/>
              </a:rPr>
              <a:t>de</a:t>
            </a:r>
            <a:r>
              <a:rPr lang="es-MX" sz="2200" b="1" spc="440" dirty="0">
                <a:cs typeface="Tahoma"/>
              </a:rPr>
              <a:t> </a:t>
            </a:r>
            <a:r>
              <a:rPr lang="es-MX" sz="2200" b="1" spc="-10" dirty="0">
                <a:solidFill>
                  <a:srgbClr val="A32045"/>
                </a:solidFill>
                <a:cs typeface="Tahoma"/>
              </a:rPr>
              <a:t>$4 000.00 </a:t>
            </a:r>
            <a:r>
              <a:rPr lang="es-MX" sz="2200" b="1" spc="50" dirty="0">
                <a:cs typeface="Tahoma"/>
              </a:rPr>
              <a:t>(Cuatro mil</a:t>
            </a:r>
            <a:r>
              <a:rPr lang="es-MX" sz="2200" b="1" spc="195" dirty="0">
                <a:cs typeface="Tahoma"/>
              </a:rPr>
              <a:t> </a:t>
            </a:r>
            <a:r>
              <a:rPr lang="es-MX" sz="2200" b="1" spc="65" dirty="0">
                <a:cs typeface="Tahoma"/>
              </a:rPr>
              <a:t>pesos</a:t>
            </a:r>
            <a:r>
              <a:rPr lang="es-MX" sz="2200" b="1" spc="200" dirty="0">
                <a:cs typeface="Tahoma"/>
              </a:rPr>
              <a:t> </a:t>
            </a:r>
            <a:r>
              <a:rPr lang="es-MX" sz="2200" b="1" dirty="0">
                <a:cs typeface="Tahoma"/>
              </a:rPr>
              <a:t>00/100</a:t>
            </a:r>
            <a:r>
              <a:rPr lang="es-MX" sz="2200" b="1" spc="195" dirty="0">
                <a:cs typeface="Tahoma"/>
              </a:rPr>
              <a:t> </a:t>
            </a:r>
            <a:r>
              <a:rPr lang="es-MX" sz="2200" b="1" spc="-20" dirty="0">
                <a:cs typeface="Tahoma"/>
              </a:rPr>
              <a:t>M.N.) dentro del estado de Guerrero y </a:t>
            </a:r>
            <a:r>
              <a:rPr lang="es-MX" sz="2200" b="1" spc="-10" dirty="0">
                <a:solidFill>
                  <a:srgbClr val="A32045"/>
                </a:solidFill>
                <a:cs typeface="Tahoma"/>
              </a:rPr>
              <a:t>$7 000.00 </a:t>
            </a:r>
            <a:r>
              <a:rPr lang="es-MX" sz="2200" b="1" spc="50" dirty="0">
                <a:cs typeface="Tahoma"/>
              </a:rPr>
              <a:t>(Siete mil</a:t>
            </a:r>
            <a:r>
              <a:rPr lang="es-MX" sz="2200" b="1" spc="195" dirty="0">
                <a:cs typeface="Tahoma"/>
              </a:rPr>
              <a:t> </a:t>
            </a:r>
            <a:r>
              <a:rPr lang="es-MX" sz="2200" b="1" spc="65" dirty="0">
                <a:cs typeface="Tahoma"/>
              </a:rPr>
              <a:t>pesos</a:t>
            </a:r>
            <a:r>
              <a:rPr lang="es-MX" sz="2200" b="1" spc="200" dirty="0">
                <a:cs typeface="Tahoma"/>
              </a:rPr>
              <a:t>   </a:t>
            </a:r>
            <a:r>
              <a:rPr lang="es-MX" sz="2200" b="1" dirty="0">
                <a:cs typeface="Tahoma"/>
              </a:rPr>
              <a:t>00/100</a:t>
            </a:r>
            <a:r>
              <a:rPr lang="es-MX" sz="2200" b="1" spc="195" dirty="0">
                <a:cs typeface="Tahoma"/>
              </a:rPr>
              <a:t>   </a:t>
            </a:r>
            <a:r>
              <a:rPr lang="es-MX" sz="2200" b="1" spc="-20" dirty="0">
                <a:cs typeface="Tahoma"/>
              </a:rPr>
              <a:t>M.N.) para estancias fuera del estado. </a:t>
            </a:r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1200511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5B0EF6-BCCE-472F-ADDC-F612AF04F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76437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s-MX" sz="3600" b="1" kern="0" spc="190" dirty="0">
                <a:solidFill>
                  <a:srgbClr val="6D152D"/>
                </a:solidFill>
                <a:latin typeface="Tahoma"/>
                <a:cs typeface="Tahoma"/>
              </a:rPr>
              <a:t>6</a:t>
            </a:r>
            <a:r>
              <a:rPr kumimoji="0" lang="es-MX" sz="3600" b="1" i="0" u="none" strike="noStrike" kern="0" cap="none" spc="190" normalizeH="0" baseline="0" noProof="0" dirty="0">
                <a:ln>
                  <a:noFill/>
                </a:ln>
                <a:solidFill>
                  <a:srgbClr val="6D152D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 BECA DE FORMACION TERMINAL</a:t>
            </a:r>
            <a:endParaRPr lang="es-MX" sz="36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BA63A3-B9E8-449D-8786-51D279B36A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2532" y="1845734"/>
            <a:ext cx="4937760" cy="402336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400" b="1" dirty="0"/>
              <a:t> Es el apoyo económico que se le otorga a las y los alumnos de noveno semestre, con la finalidad de motivar la titulación profesional.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400" b="1" dirty="0"/>
              <a:t> </a:t>
            </a:r>
            <a:r>
              <a:rPr lang="es-MX" sz="2400" b="1" spc="55" dirty="0"/>
              <a:t>Para</a:t>
            </a:r>
            <a:r>
              <a:rPr lang="es-MX" sz="2400" b="1" spc="405" dirty="0"/>
              <a:t> </a:t>
            </a:r>
            <a:r>
              <a:rPr lang="es-MX" sz="2400" b="1" spc="90" dirty="0"/>
              <a:t>conocer</a:t>
            </a:r>
            <a:r>
              <a:rPr lang="es-MX" sz="2400" b="1" spc="405" dirty="0"/>
              <a:t> </a:t>
            </a:r>
            <a:r>
              <a:rPr lang="es-MX" sz="2400" b="1" spc="-25" dirty="0"/>
              <a:t>los </a:t>
            </a:r>
            <a:r>
              <a:rPr lang="es-MX" sz="2400" b="1" spc="50" dirty="0"/>
              <a:t>requisitos</a:t>
            </a:r>
            <a:r>
              <a:rPr lang="es-MX" sz="2400" b="1" spc="90" dirty="0"/>
              <a:t> </a:t>
            </a:r>
            <a:r>
              <a:rPr lang="es-MX" sz="2400" b="1" dirty="0"/>
              <a:t>y</a:t>
            </a:r>
            <a:r>
              <a:rPr lang="es-MX" sz="2400" b="1" spc="85" dirty="0"/>
              <a:t>  </a:t>
            </a:r>
            <a:r>
              <a:rPr lang="es-MX" sz="2400" b="1" spc="65" dirty="0"/>
              <a:t>periodos</a:t>
            </a:r>
            <a:r>
              <a:rPr lang="es-MX" sz="2400" b="1" spc="90" dirty="0"/>
              <a:t>  </a:t>
            </a:r>
            <a:r>
              <a:rPr lang="es-MX" sz="2400" b="1" spc="70" dirty="0"/>
              <a:t>en </a:t>
            </a:r>
            <a:r>
              <a:rPr lang="es-MX" sz="2400" b="1" dirty="0"/>
              <a:t>los</a:t>
            </a:r>
            <a:r>
              <a:rPr lang="es-MX" sz="2400" b="1" spc="235" dirty="0"/>
              <a:t> </a:t>
            </a:r>
            <a:r>
              <a:rPr lang="es-MX" sz="2400" b="1" spc="100" dirty="0"/>
              <a:t>que</a:t>
            </a:r>
            <a:r>
              <a:rPr lang="es-MX" sz="2400" b="1" spc="235" dirty="0"/>
              <a:t> </a:t>
            </a:r>
            <a:r>
              <a:rPr lang="es-MX" sz="2400" b="1" spc="50" dirty="0"/>
              <a:t>se</a:t>
            </a:r>
            <a:r>
              <a:rPr lang="es-MX" sz="2400" b="1" spc="240" dirty="0"/>
              <a:t> </a:t>
            </a:r>
            <a:r>
              <a:rPr lang="es-MX" sz="2400" b="1" spc="105" dirty="0"/>
              <a:t>puede</a:t>
            </a:r>
            <a:r>
              <a:rPr lang="es-MX" sz="2400" b="1" spc="240" dirty="0"/>
              <a:t> </a:t>
            </a:r>
            <a:r>
              <a:rPr lang="es-MX" sz="2400" b="1" spc="55" dirty="0"/>
              <a:t>obtener </a:t>
            </a:r>
            <a:r>
              <a:rPr lang="es-MX" sz="2400" b="1" dirty="0"/>
              <a:t>esta</a:t>
            </a:r>
            <a:r>
              <a:rPr lang="es-MX" sz="2400" b="1" spc="445" dirty="0"/>
              <a:t>  </a:t>
            </a:r>
            <a:r>
              <a:rPr lang="es-MX" sz="2400" b="1" spc="50" dirty="0"/>
              <a:t>beca,</a:t>
            </a:r>
            <a:r>
              <a:rPr lang="es-MX" sz="2400" b="1" spc="440" dirty="0"/>
              <a:t>  </a:t>
            </a:r>
            <a:r>
              <a:rPr lang="es-MX" sz="2400" b="1" spc="55" dirty="0"/>
              <a:t>consultar</a:t>
            </a:r>
            <a:r>
              <a:rPr lang="es-MX" sz="2400" b="1" spc="445" dirty="0"/>
              <a:t>  </a:t>
            </a:r>
            <a:r>
              <a:rPr lang="es-MX" sz="2400" b="1" spc="-25" dirty="0"/>
              <a:t>el </a:t>
            </a:r>
            <a:r>
              <a:rPr lang="es-MX" sz="2400" b="1" spc="75" dirty="0"/>
              <a:t>Reglamento</a:t>
            </a:r>
            <a:r>
              <a:rPr lang="es-MX" sz="2400" b="1" spc="229" dirty="0"/>
              <a:t> </a:t>
            </a:r>
            <a:r>
              <a:rPr lang="es-MX" sz="2400" b="1" spc="114" dirty="0"/>
              <a:t>de</a:t>
            </a:r>
            <a:r>
              <a:rPr lang="es-MX" sz="2400" b="1" spc="229" dirty="0"/>
              <a:t> </a:t>
            </a:r>
            <a:r>
              <a:rPr lang="es-MX" sz="2400" b="1" spc="95" dirty="0"/>
              <a:t>Becas</a:t>
            </a:r>
            <a:r>
              <a:rPr lang="es-MX" sz="2400" b="1" spc="229" dirty="0"/>
              <a:t> </a:t>
            </a:r>
            <a:r>
              <a:rPr lang="es-MX" sz="2400" b="1" spc="45" dirty="0"/>
              <a:t>del </a:t>
            </a:r>
            <a:r>
              <a:rPr lang="es-MX" sz="2400" b="1" spc="90" dirty="0"/>
              <a:t>CSAEGRO.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sz="2400" b="1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514179AA-4FD0-4D9B-B97C-0F5A1A0D466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s-MX" sz="2400" b="1" dirty="0">
                <a:solidFill>
                  <a:srgbClr val="6D152D"/>
                </a:solidFill>
                <a:cs typeface="Tahoma"/>
              </a:rPr>
              <a:t> El</a:t>
            </a:r>
            <a:r>
              <a:rPr lang="es-MX" sz="2400" b="1" spc="200" dirty="0">
                <a:solidFill>
                  <a:srgbClr val="6D152D"/>
                </a:solidFill>
                <a:cs typeface="Tahoma"/>
              </a:rPr>
              <a:t>  </a:t>
            </a:r>
            <a:r>
              <a:rPr lang="es-MX" sz="2400" b="1" spc="85" dirty="0">
                <a:solidFill>
                  <a:srgbClr val="6D152D"/>
                </a:solidFill>
                <a:cs typeface="Tahoma"/>
              </a:rPr>
              <a:t>pago</a:t>
            </a:r>
            <a:r>
              <a:rPr lang="es-MX" sz="2400" b="1" spc="505" dirty="0">
                <a:solidFill>
                  <a:srgbClr val="6D152D"/>
                </a:solidFill>
                <a:cs typeface="Tahoma"/>
              </a:rPr>
              <a:t>   </a:t>
            </a:r>
            <a:r>
              <a:rPr lang="es-MX" sz="2400" b="1" spc="85" dirty="0">
                <a:solidFill>
                  <a:srgbClr val="6D152D"/>
                </a:solidFill>
                <a:cs typeface="Tahoma"/>
              </a:rPr>
              <a:t>de</a:t>
            </a:r>
            <a:r>
              <a:rPr lang="es-MX" sz="2400" b="1" spc="204" dirty="0">
                <a:solidFill>
                  <a:srgbClr val="6D152D"/>
                </a:solidFill>
                <a:cs typeface="Tahoma"/>
              </a:rPr>
              <a:t>  </a:t>
            </a:r>
            <a:r>
              <a:rPr lang="es-MX" sz="2400" b="1" dirty="0">
                <a:solidFill>
                  <a:srgbClr val="6D152D"/>
                </a:solidFill>
                <a:cs typeface="Tahoma"/>
              </a:rPr>
              <a:t>las</a:t>
            </a:r>
            <a:r>
              <a:rPr lang="es-MX" sz="2400" b="1" spc="200" dirty="0">
                <a:solidFill>
                  <a:srgbClr val="6D152D"/>
                </a:solidFill>
                <a:cs typeface="Tahoma"/>
              </a:rPr>
              <a:t>  </a:t>
            </a:r>
            <a:r>
              <a:rPr lang="es-MX" sz="2400" b="1" spc="65" dirty="0">
                <a:solidFill>
                  <a:srgbClr val="6D152D"/>
                </a:solidFill>
                <a:cs typeface="Tahoma"/>
              </a:rPr>
              <a:t>becas</a:t>
            </a:r>
            <a:r>
              <a:rPr lang="es-MX" sz="2400" b="1" spc="200" dirty="0">
                <a:solidFill>
                  <a:srgbClr val="6D152D"/>
                </a:solidFill>
                <a:cs typeface="Tahoma"/>
              </a:rPr>
              <a:t> </a:t>
            </a:r>
            <a:r>
              <a:rPr lang="es-MX" sz="2400" b="1" dirty="0">
                <a:solidFill>
                  <a:srgbClr val="6D152D"/>
                </a:solidFill>
                <a:cs typeface="Tahoma"/>
              </a:rPr>
              <a:t>será</a:t>
            </a:r>
            <a:r>
              <a:rPr lang="es-MX" sz="2400" b="1" spc="434" dirty="0">
                <a:solidFill>
                  <a:srgbClr val="6D152D"/>
                </a:solidFill>
                <a:cs typeface="Tahoma"/>
              </a:rPr>
              <a:t>  </a:t>
            </a:r>
            <a:r>
              <a:rPr lang="es-MX" sz="2400" b="1" spc="95" dirty="0">
                <a:solidFill>
                  <a:srgbClr val="6D152D"/>
                </a:solidFill>
                <a:cs typeface="Tahoma"/>
              </a:rPr>
              <a:t>de</a:t>
            </a:r>
            <a:r>
              <a:rPr lang="es-MX" sz="2400" b="1" spc="440" dirty="0">
                <a:solidFill>
                  <a:srgbClr val="6D152D"/>
                </a:solidFill>
                <a:cs typeface="Tahoma"/>
              </a:rPr>
              <a:t>  </a:t>
            </a:r>
            <a:r>
              <a:rPr lang="es-MX" sz="2400" b="1" dirty="0">
                <a:solidFill>
                  <a:srgbClr val="6D152D"/>
                </a:solidFill>
                <a:cs typeface="Tahoma"/>
              </a:rPr>
              <a:t>$4,000.00</a:t>
            </a:r>
            <a:r>
              <a:rPr lang="es-MX" sz="2400" b="1" spc="440" dirty="0">
                <a:solidFill>
                  <a:srgbClr val="6D152D"/>
                </a:solidFill>
                <a:cs typeface="Tahoma"/>
              </a:rPr>
              <a:t>  </a:t>
            </a:r>
            <a:r>
              <a:rPr lang="es-MX" sz="2400" b="1" dirty="0">
                <a:solidFill>
                  <a:srgbClr val="6D152D"/>
                </a:solidFill>
                <a:cs typeface="Tahoma"/>
              </a:rPr>
              <a:t>(Cuatro</a:t>
            </a:r>
            <a:r>
              <a:rPr lang="es-MX" sz="2400" b="1" spc="440" dirty="0">
                <a:solidFill>
                  <a:srgbClr val="6D152D"/>
                </a:solidFill>
                <a:cs typeface="Tahoma"/>
              </a:rPr>
              <a:t>  </a:t>
            </a:r>
            <a:r>
              <a:rPr lang="es-MX" sz="2400" b="1" dirty="0">
                <a:solidFill>
                  <a:srgbClr val="6D152D"/>
                </a:solidFill>
                <a:cs typeface="Tahoma"/>
              </a:rPr>
              <a:t>mil</a:t>
            </a:r>
            <a:r>
              <a:rPr lang="es-MX" sz="2400" b="1" spc="434" dirty="0">
                <a:solidFill>
                  <a:srgbClr val="6D152D"/>
                </a:solidFill>
                <a:cs typeface="Tahoma"/>
              </a:rPr>
              <a:t>  </a:t>
            </a:r>
            <a:r>
              <a:rPr lang="es-MX" sz="2400" b="1" spc="-10" dirty="0">
                <a:solidFill>
                  <a:srgbClr val="6D152D"/>
                </a:solidFill>
                <a:cs typeface="Tahoma"/>
              </a:rPr>
              <a:t>pesos </a:t>
            </a:r>
            <a:r>
              <a:rPr lang="es-MX" sz="2400" b="1" spc="-140" dirty="0">
                <a:solidFill>
                  <a:srgbClr val="6D152D"/>
                </a:solidFill>
                <a:cs typeface="Tahoma"/>
              </a:rPr>
              <a:t>00/100</a:t>
            </a:r>
            <a:r>
              <a:rPr lang="es-MX" sz="2400" b="1" spc="-30" dirty="0">
                <a:solidFill>
                  <a:srgbClr val="6D152D"/>
                </a:solidFill>
                <a:cs typeface="Tahoma"/>
              </a:rPr>
              <a:t> </a:t>
            </a:r>
            <a:r>
              <a:rPr lang="es-MX" sz="2400" b="1" spc="-10" dirty="0">
                <a:solidFill>
                  <a:srgbClr val="6D152D"/>
                </a:solidFill>
                <a:cs typeface="Tahoma"/>
              </a:rPr>
              <a:t>M.N.)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s-MX" sz="2400" b="1" spc="-10" dirty="0">
                <a:solidFill>
                  <a:srgbClr val="6D152D"/>
                </a:solidFill>
                <a:cs typeface="Tahoma"/>
              </a:rPr>
              <a:t> Para los estudiantes que se titulen durante el periodo de agosto a diciembre. </a:t>
            </a:r>
            <a:endParaRPr lang="es-MX" sz="2400" dirty="0">
              <a:cs typeface="Tahoma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8165909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147</TotalTime>
  <Words>1770</Words>
  <Application>Microsoft Office PowerPoint</Application>
  <PresentationFormat>Panorámica</PresentationFormat>
  <Paragraphs>95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Retrospección</vt:lpstr>
      <vt:lpstr>Presentación de PowerPoint</vt:lpstr>
      <vt:lpstr>Presentación de PowerPoint</vt:lpstr>
      <vt:lpstr>PROGRAMA DE BECAS DEL  CEP- CSAEGRO</vt:lpstr>
      <vt:lpstr>1. BECA ACADEMICA</vt:lpstr>
      <vt:lpstr>2. BECA ALIMENTICIA</vt:lpstr>
      <vt:lpstr>3. BECA DE APOYO INSTITUCIONAL</vt:lpstr>
      <vt:lpstr>4. BECA DE DESARROLLO INTEGRAL</vt:lpstr>
      <vt:lpstr>5. BECA PARA ESTANCIAS ESTUDIANTILES</vt:lpstr>
      <vt:lpstr>6. BECA DE FORMACION TERMINAL</vt:lpstr>
      <vt:lpstr>Presentación de PowerPoint</vt:lpstr>
      <vt:lpstr>Presentación de PowerPoint</vt:lpstr>
      <vt:lpstr>ADEMAS DEBERA: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pedro figueroa castro</dc:creator>
  <cp:lastModifiedBy>pedro figueroa castro</cp:lastModifiedBy>
  <cp:revision>32</cp:revision>
  <dcterms:created xsi:type="dcterms:W3CDTF">2024-05-03T15:17:11Z</dcterms:created>
  <dcterms:modified xsi:type="dcterms:W3CDTF">2024-05-14T21:06:14Z</dcterms:modified>
</cp:coreProperties>
</file>