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262" r:id="rId3"/>
    <p:sldId id="259" r:id="rId4"/>
    <p:sldId id="274" r:id="rId5"/>
    <p:sldId id="260" r:id="rId6"/>
    <p:sldId id="268" r:id="rId7"/>
    <p:sldId id="275" r:id="rId8"/>
    <p:sldId id="269" r:id="rId9"/>
    <p:sldId id="266" r:id="rId10"/>
    <p:sldId id="270" r:id="rId11"/>
    <p:sldId id="271" r:id="rId12"/>
    <p:sldId id="263" r:id="rId13"/>
    <p:sldId id="273" r:id="rId14"/>
    <p:sldId id="272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8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9A2"/>
    <a:srgbClr val="245C4F"/>
    <a:srgbClr val="6E152E"/>
    <a:srgbClr val="BC945A"/>
    <a:srgbClr val="A42145"/>
    <a:srgbClr val="691B31"/>
    <a:srgbClr val="4D4D4D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86425"/>
  </p:normalViewPr>
  <p:slideViewPr>
    <p:cSldViewPr snapToGrid="0" snapToObjects="1">
      <p:cViewPr varScale="1">
        <p:scale>
          <a:sx n="44" d="100"/>
          <a:sy n="44" d="100"/>
        </p:scale>
        <p:origin x="78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12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75CBD-1CB4-4CC4-83E0-6DC26FE2F581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0DBB-F641-41CD-9C03-F8AB7C46A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41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58067-C0B5-46E2-B7A7-ADE5F5575E36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9289B-AE62-497F-BC8B-AB86B51E41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41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289B-AE62-497F-BC8B-AB86B51E41A9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11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289B-AE62-497F-BC8B-AB86B51E41A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647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289B-AE62-497F-BC8B-AB86B51E41A9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451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289B-AE62-497F-BC8B-AB86B51E41A9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379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289B-AE62-497F-BC8B-AB86B51E41A9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73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1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3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7DDA9211-DAF6-8F43-93F4-2CC7489494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4948572"/>
            <a:ext cx="7819231" cy="10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6B0B0-52A6-6C41-A530-1440610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0BC0CB-2C47-194B-B1F8-75F083E3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1653"/>
            <a:ext cx="10515600" cy="4255310"/>
          </a:xfrm>
        </p:spPr>
        <p:txBody>
          <a:bodyPr vert="eaVert"/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AD14C-2138-6F4F-B03D-F9ED9A3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28441-9A13-2B4D-81D4-40E3DD80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6E4CD-0587-474C-88E0-76CAAC92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806170"/>
            <a:ext cx="10512000" cy="0"/>
          </a:xfrm>
          <a:prstGeom prst="line">
            <a:avLst/>
          </a:prstGeom>
          <a:ln w="190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48" y="4260488"/>
            <a:ext cx="2027036" cy="2311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17782" y="2589519"/>
            <a:ext cx="7274218" cy="1006609"/>
          </a:xfrm>
          <a:prstGeom prst="rect">
            <a:avLst/>
          </a:prstGeom>
          <a:gradFill flip="none" rotWithShape="1">
            <a:gsLst>
              <a:gs pos="100000">
                <a:srgbClr val="4D7F71">
                  <a:alpha val="0"/>
                </a:srgbClr>
              </a:gs>
              <a:gs pos="0">
                <a:srgbClr val="4D7F7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265C4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59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b="0" i="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 userDrawn="1"/>
        </p:nvSpPr>
        <p:spPr>
          <a:xfrm>
            <a:off x="11488189" y="239784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634A7-9004-D440-86C3-4AB48AA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4706"/>
            <a:ext cx="10515600" cy="2852737"/>
          </a:xfrm>
        </p:spPr>
        <p:txBody>
          <a:bodyPr anchor="b"/>
          <a:lstStyle>
            <a:lvl1pPr>
              <a:defRPr sz="6000" b="0" i="0"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3C5C9E-DB6F-504B-93BB-66CF3497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64431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63748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9024" y="1825625"/>
            <a:ext cx="3886925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14/04/2021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934305" y="366713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779025" y="366714"/>
            <a:ext cx="3843131" cy="145891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 b="0" i="0"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36380" y="3876851"/>
            <a:ext cx="7119240" cy="6588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D4D4D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917782" y="2589519"/>
            <a:ext cx="7274218" cy="1006609"/>
          </a:xfrm>
          <a:prstGeom prst="rect">
            <a:avLst/>
          </a:prstGeom>
          <a:gradFill flip="none" rotWithShape="1">
            <a:gsLst>
              <a:gs pos="100000">
                <a:srgbClr val="DEC9A2">
                  <a:shade val="67500"/>
                  <a:satMod val="115000"/>
                  <a:alpha val="0"/>
                </a:srgbClr>
              </a:gs>
              <a:gs pos="0">
                <a:srgbClr val="DEC9A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265C4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74133"/>
            <a:ext cx="5595938" cy="5681133"/>
          </a:xfrm>
        </p:spPr>
        <p:txBody>
          <a:bodyPr>
            <a:noAutofit/>
          </a:bodyPr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Montserrat Medium" panose="00000600000000000000" pitchFamily="2" charset="0"/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434138" y="474663"/>
            <a:ext cx="4919662" cy="5537200"/>
          </a:xfrm>
        </p:spPr>
        <p:txBody>
          <a:bodyPr>
            <a:normAutofit/>
          </a:bodyPr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Montserrat Medium" panose="00000600000000000000" pitchFamily="2" charset="0"/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41508-0523-EB44-8782-98EE122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272732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srgbClr val="245C4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3" y="1076325"/>
            <a:ext cx="3932237" cy="1576388"/>
          </a:xfrm>
        </p:spPr>
        <p:txBody>
          <a:bodyPr/>
          <a:lstStyle>
            <a:lvl1pPr marL="0" indent="0">
              <a:buNone/>
              <a:defRPr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245C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210F0-7655-9348-979B-F10284E2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372176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313" y="1076325"/>
            <a:ext cx="4062145" cy="1576388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4000">
                <a:solidFill>
                  <a:srgbClr val="245C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244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25600" y="957943"/>
            <a:ext cx="9144000" cy="2017485"/>
          </a:xfrm>
        </p:spPr>
        <p:txBody>
          <a:bodyPr>
            <a:noAutofit/>
          </a:bodyPr>
          <a:lstStyle/>
          <a:p>
            <a:r>
              <a:rPr lang="es-MX" sz="4800" b="1" dirty="0">
                <a:latin typeface="Montserrat" panose="00000500000000000000" pitchFamily="2" charset="0"/>
                <a:cs typeface="Arial" panose="020B0604020202020204" pitchFamily="34" charset="0"/>
              </a:rPr>
              <a:t>CONTRALORÍA SOCIAL DEL PROGRAMA DE BECAS DEL CEP-CSAEGRO</a:t>
            </a:r>
          </a:p>
          <a:p>
            <a:r>
              <a:rPr lang="es-MX" sz="4400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42" y="3421012"/>
            <a:ext cx="841829" cy="152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6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32233" y="1597603"/>
            <a:ext cx="3011079" cy="22474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Se difunda información suficiente, veraz y oportuna sobre la operación del Programa de Becas del CSAEGRO.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656791" y="1750836"/>
            <a:ext cx="4896667" cy="19409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El ejercicio de los recursos públicos para el Programa de Becas sea oportuno, transparente y con apego a lo establecido en los lineamientos de operación del Programa y, en su caso, en la normatividad aplicable.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42305" y="607495"/>
            <a:ext cx="8746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Montserrat" panose="00000500000000000000" pitchFamily="2" charset="0"/>
              </a:rPr>
              <a:t>El Comité,</a:t>
            </a:r>
            <a:r>
              <a:rPr lang="es-MX" sz="2000" b="1" dirty="0">
                <a:latin typeface="Montserrat" panose="00000500000000000000" pitchFamily="2" charset="0"/>
              </a:rPr>
              <a:t> </a:t>
            </a:r>
            <a:r>
              <a:rPr lang="es-MX" sz="2400" b="1" dirty="0">
                <a:latin typeface="Montserrat" panose="00000500000000000000" pitchFamily="2" charset="0"/>
              </a:rPr>
              <a:t>deberá</a:t>
            </a:r>
            <a:r>
              <a:rPr lang="es-MX" sz="2000" b="1" dirty="0">
                <a:latin typeface="Montserrat" panose="00000500000000000000" pitchFamily="2" charset="0"/>
              </a:rPr>
              <a:t> </a:t>
            </a:r>
            <a:r>
              <a:rPr lang="es-MX" sz="2400" b="1" dirty="0">
                <a:latin typeface="Montserrat" panose="00000500000000000000" pitchFamily="2" charset="0"/>
              </a:rPr>
              <a:t>vigilar que:</a:t>
            </a:r>
          </a:p>
          <a:p>
            <a:endParaRPr lang="es-MX" sz="24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766938" y="1599602"/>
            <a:ext cx="2722056" cy="22474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Las personas beneficiarias cumplan con los requisitos de acuerdo a la normatividad aplicable.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432233" y="4092476"/>
            <a:ext cx="2529279" cy="2553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Exista documentación comprobatoria del ejercicio de los recursos públicos y de la entrega de la beca.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3155081" y="4246221"/>
            <a:ext cx="2991027" cy="2246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La beca no se utilice con fines políticos, electorales, de lucro u otros distintos al objeto del Programa de Becas.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339677" y="4246221"/>
            <a:ext cx="2126750" cy="2246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La beca se ejecute en un marco de igualdad entre mujeres y hombres.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8659996" y="4246221"/>
            <a:ext cx="2983330" cy="2246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Las autoridades competentes den atención a las quejas y denuncias relacionadas con el Programa de Becas.</a:t>
            </a:r>
          </a:p>
        </p:txBody>
      </p:sp>
    </p:spTree>
    <p:extLst>
      <p:ext uri="{BB962C8B-B14F-4D97-AF65-F5344CB8AC3E}">
        <p14:creationId xmlns:p14="http://schemas.microsoft.com/office/powerpoint/2010/main" val="327785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4974" y="323712"/>
            <a:ext cx="4107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2385" algn="just">
              <a:spcAft>
                <a:spcPts val="0"/>
              </a:spcAft>
            </a:pPr>
            <a:r>
              <a:rPr lang="es-MX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Además, deberán:</a:t>
            </a:r>
            <a:endParaRPr lang="es-MX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87104" y="1281794"/>
            <a:ext cx="1035865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500" dirty="0">
                <a:latin typeface="Montserrat" panose="00000500000000000000" pitchFamily="2" charset="0"/>
              </a:rPr>
              <a:t>Registrar en los informes los resultados de las actividades de Contraloría Social realizadas, así como dar seguimiento, en su caso, a los mismos;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500" dirty="0">
                <a:latin typeface="Montserrat" panose="00000500000000000000" pitchFamily="2" charset="0"/>
              </a:rPr>
              <a:t>Recibir las quejas y denuncias sobre la aplicación y ejecución del Programa de Becas, recabar la información de las mismas y, en su caso, presentarlas de manera simultánea, junto con la información recopilada, a la Instancia Ejecutora (Dirección del CEP) y a la Coordinación de Vinculación con Organizaciones Sociales y Civiles de la Secretaría de la Función Pública, a efecto de que se tomen las medidas a que haya lugar, y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500" dirty="0">
                <a:latin typeface="Montserrat" panose="00000500000000000000" pitchFamily="2" charset="0"/>
              </a:rPr>
              <a:t>Recibir las quejas y denuncias que puedan dar lugar al </a:t>
            </a:r>
            <a:r>
              <a:rPr lang="es-MX" sz="2500" dirty="0" err="1">
                <a:latin typeface="Montserrat" panose="00000500000000000000" pitchFamily="2" charset="0"/>
              </a:rPr>
              <a:t>fincamiento</a:t>
            </a:r>
            <a:r>
              <a:rPr lang="es-MX" sz="2500" dirty="0">
                <a:latin typeface="Montserrat" panose="00000500000000000000" pitchFamily="2" charset="0"/>
              </a:rPr>
              <a:t> de responsabilidades administrativas, civiles o penales relacionadas y llevar a cabo el procedimiento anterior.</a:t>
            </a:r>
          </a:p>
        </p:txBody>
      </p:sp>
    </p:spTree>
    <p:extLst>
      <p:ext uri="{BB962C8B-B14F-4D97-AF65-F5344CB8AC3E}">
        <p14:creationId xmlns:p14="http://schemas.microsoft.com/office/powerpoint/2010/main" val="217782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41829" y="317442"/>
            <a:ext cx="10871200" cy="582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MX" sz="2400" b="1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El Comité de Contraloría Social (CCS) del CEP, </a:t>
            </a:r>
            <a:r>
              <a:rPr lang="es-ES" altLang="es-MX" sz="2400" b="1" dirty="0">
                <a:latin typeface="Montserrat" panose="00000500000000000000" pitchFamily="2" charset="0"/>
              </a:rPr>
              <a:t>podrá estar</a:t>
            </a:r>
            <a:r>
              <a:rPr kumimoji="0" lang="es-ES" altLang="es-MX" sz="2400" b="1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 integrado por</a:t>
            </a:r>
            <a:r>
              <a:rPr kumimoji="0" lang="es-ES" altLang="es-MX" sz="2400" b="1" i="0" u="none" strike="noStrike" cap="none" normalizeH="0" dirty="0">
                <a:ln>
                  <a:noFill/>
                </a:ln>
                <a:effectLst/>
                <a:latin typeface="Montserrat" panose="00000500000000000000" pitchFamily="2" charset="0"/>
              </a:rPr>
              <a:t> </a:t>
            </a:r>
            <a:r>
              <a:rPr kumimoji="0" lang="es-ES" altLang="es-MX" sz="2400" b="1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mujer(es) y</a:t>
            </a:r>
            <a:r>
              <a:rPr kumimoji="0" lang="es-ES" altLang="es-MX" sz="2400" b="1" i="0" u="none" strike="noStrike" cap="none" normalizeH="0" dirty="0">
                <a:ln>
                  <a:noFill/>
                </a:ln>
                <a:effectLst/>
                <a:latin typeface="Montserrat" panose="00000500000000000000" pitchFamily="2" charset="0"/>
              </a:rPr>
              <a:t> hombre(s)</a:t>
            </a:r>
            <a:r>
              <a:rPr kumimoji="0" lang="es-ES" altLang="es-MX" sz="2400" b="1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 beneficiarios en cada tipo de </a:t>
            </a:r>
            <a:r>
              <a:rPr lang="es-ES" altLang="es-MX" sz="2400" b="1" dirty="0">
                <a:latin typeface="Montserrat" panose="00000500000000000000" pitchFamily="2" charset="0"/>
              </a:rPr>
              <a:t>beca</a:t>
            </a:r>
            <a:r>
              <a:rPr lang="es-ES_tradnl" sz="2400" b="1" dirty="0">
                <a:latin typeface="Montserrat" panose="00000500000000000000" pitchFamily="2" charset="0"/>
              </a:rPr>
              <a:t>. Las personas beneficiarias podrán participar de manera libre y voluntaria.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s-MX" sz="2400" b="1" i="0" u="none" strike="noStrike" cap="none" normalizeH="0" baseline="0" dirty="0">
              <a:ln>
                <a:noFill/>
              </a:ln>
              <a:effectLst/>
              <a:latin typeface="Montserrat" panose="000005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400" b="1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Las y los estudiantes que vayan a desempeñarse en el CCS, deberán cumplir con los siguientes requisitos: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2400" b="1" i="0" u="none" strike="noStrike" cap="none" normalizeH="0" baseline="0" dirty="0">
              <a:ln>
                <a:noFill/>
              </a:ln>
              <a:effectLst/>
              <a:latin typeface="Montserrat" panose="00000500000000000000" pitchFamily="2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MX" sz="2400" b="1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Ser estudiante regular y</a:t>
            </a:r>
            <a:r>
              <a:rPr kumimoji="0" lang="es-ES" altLang="es-MX" sz="2400" b="1" i="0" u="none" strike="noStrike" cap="none" normalizeH="0" dirty="0">
                <a:ln>
                  <a:noFill/>
                </a:ln>
                <a:effectLst/>
                <a:latin typeface="Montserrat" panose="00000500000000000000" pitchFamily="2" charset="0"/>
              </a:rPr>
              <a:t> estar</a:t>
            </a:r>
            <a:r>
              <a:rPr kumimoji="0" lang="es-ES" altLang="es-MX" sz="2400" b="1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 inscrito en el semestre correspondiente.</a:t>
            </a:r>
          </a:p>
          <a:p>
            <a:pPr marL="342900" marR="0" lvl="0" indent="-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MX" sz="2400" b="1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Conocer el Programa de Becas del CSAEGRO o, en su caso, recibir capacitación sobre dicho programa.</a:t>
            </a:r>
          </a:p>
          <a:p>
            <a:pPr marL="342900" marR="0" lvl="0" indent="-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MX" sz="2400" b="1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Previo a la aplicación del Informe de Contraloría Social, haber recibido capacitación sobre el objetivo y los beneficios de la Contraloría Social y los instrumentos de recolección de información.</a:t>
            </a:r>
          </a:p>
          <a:p>
            <a:pPr marL="342900" marR="0" lvl="0" indent="-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MX" sz="2400" b="1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Ser beneficiarios </a:t>
            </a:r>
            <a:r>
              <a:rPr lang="es-ES" altLang="es-MX" sz="2400" b="1" dirty="0">
                <a:latin typeface="Montserrat" panose="00000500000000000000" pitchFamily="2" charset="0"/>
              </a:rPr>
              <a:t>o</a:t>
            </a:r>
            <a:r>
              <a:rPr kumimoji="0" lang="es-ES" altLang="es-MX" sz="2400" b="1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 beneficiarias del Programa.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6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68739" y="313773"/>
            <a:ext cx="107680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Montserrat" panose="00000500000000000000" pitchFamily="2" charset="0"/>
              </a:rPr>
              <a:t>La condición de integrante de un Comité se pierde por las siguientes causas:</a:t>
            </a:r>
            <a:endParaRPr lang="es-MX" sz="2800" b="1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" panose="00000500000000000000" pitchFamily="2" charset="0"/>
              </a:rPr>
              <a:t>Muerte del integrante;</a:t>
            </a:r>
            <a:endParaRPr lang="es-MX" sz="2800" b="1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" panose="00000500000000000000" pitchFamily="2" charset="0"/>
              </a:rPr>
              <a:t>Separación voluntaria, mediante escrito dirigido a las y los miembros del Comité;</a:t>
            </a:r>
            <a:endParaRPr lang="es-MX" sz="2800" b="1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" panose="00000500000000000000" pitchFamily="2" charset="0"/>
              </a:rPr>
              <a:t>Acuerdo del Comité tomado por mayoría de votos;</a:t>
            </a:r>
            <a:endParaRPr lang="es-MX" sz="2800" b="1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" panose="00000500000000000000" pitchFamily="2" charset="0"/>
              </a:rPr>
              <a:t>Acuerdo de la mayoría de las y los beneficiarios del programa federal de que se trate, y</a:t>
            </a:r>
            <a:endParaRPr lang="es-MX" sz="2800" b="1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" panose="00000500000000000000" pitchFamily="2" charset="0"/>
              </a:rPr>
              <a:t>Pérdida del carácter de beneficiario o beneficiaria.</a:t>
            </a:r>
          </a:p>
          <a:p>
            <a:pPr algn="just"/>
            <a:endParaRPr lang="es-ES" sz="2800" b="1" dirty="0">
              <a:latin typeface="Montserrat" panose="00000500000000000000" pitchFamily="2" charset="0"/>
            </a:endParaRPr>
          </a:p>
          <a:p>
            <a:pPr algn="just"/>
            <a:r>
              <a:rPr lang="es-ES" sz="2800" b="1" dirty="0">
                <a:latin typeface="Montserrat" panose="00000500000000000000" pitchFamily="2" charset="0"/>
              </a:rPr>
              <a:t>En los casos señalados, el Comité designará de entre las y los beneficiarios del programa federal a la o al integrante sustituto y lo hará del conocimiento por escrito a la Representación Federal.</a:t>
            </a:r>
            <a:endParaRPr lang="es-MX" sz="32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6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03110" y="4271821"/>
            <a:ext cx="10201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El nombramiento para una o un integrante del Comité de Contraloría Social no podrá durar más del cierre del año fiscal (31 de diciembre).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03110" y="562183"/>
            <a:ext cx="103177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El Comité de Contraloría Social deberá rendir un informe final al término de cada ejercicio fiscal y registrarlo en el tiempo y la forma que determine la Coordinación de Vinculación con Organizaciones Sociales y Civiles, en el cual plasmará los resultados de las actividades que realizaron. </a:t>
            </a:r>
          </a:p>
        </p:txBody>
      </p:sp>
    </p:spTree>
    <p:extLst>
      <p:ext uri="{BB962C8B-B14F-4D97-AF65-F5344CB8AC3E}">
        <p14:creationId xmlns:p14="http://schemas.microsoft.com/office/powerpoint/2010/main" val="56544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81553" y="369409"/>
            <a:ext cx="95738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n w="22225">
                  <a:solidFill>
                    <a:srgbClr val="BC945A"/>
                  </a:solidFill>
                  <a:prstDash val="solid"/>
                </a:ln>
                <a:solidFill>
                  <a:srgbClr val="691B31"/>
                </a:solidFill>
                <a:latin typeface="Montserrat" panose="00000500000000000000" pitchFamily="2" charset="0"/>
              </a:rPr>
              <a:t>¿QUÉ ES LA CONTRALORÍA SOCIAL?</a:t>
            </a:r>
          </a:p>
          <a:p>
            <a:pPr algn="ctr"/>
            <a:endParaRPr lang="es-MX" sz="3600" b="1" dirty="0">
              <a:ln w="22225">
                <a:solidFill>
                  <a:srgbClr val="BC945A"/>
                </a:solidFill>
                <a:prstDash val="solid"/>
              </a:ln>
              <a:solidFill>
                <a:srgbClr val="691B31"/>
              </a:solidFill>
              <a:latin typeface="Montserrat" panose="00000500000000000000" pitchFamily="2" charset="0"/>
            </a:endParaRPr>
          </a:p>
          <a:p>
            <a:pPr algn="ctr"/>
            <a:endParaRPr lang="es-MX" sz="2800" b="1" dirty="0">
              <a:ln w="22225">
                <a:solidFill>
                  <a:srgbClr val="BC945A"/>
                </a:solidFill>
                <a:prstDash val="solid"/>
              </a:ln>
              <a:solidFill>
                <a:srgbClr val="691B3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50589" y="1236892"/>
            <a:ext cx="104357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ln w="13462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rPr>
              <a:t>Consiste en evaluar y rendir cuentas de los programas y recursos públicos invertidos, mediante la participación de instituciones académicas y de investigación.</a:t>
            </a:r>
          </a:p>
          <a:p>
            <a:pPr algn="just"/>
            <a:endParaRPr lang="es-MX" sz="2800" b="1" dirty="0">
              <a:ln w="13462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ontserrat" panose="00000500000000000000" pitchFamily="2" charset="0"/>
            </a:endParaRPr>
          </a:p>
          <a:p>
            <a:pPr algn="just"/>
            <a:r>
              <a:rPr lang="es-MX" sz="2800" b="1" dirty="0">
                <a:ln w="13462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rPr>
              <a:t>Su importancia radica principalmente en el reconocimiento de la necesidad que tiene la participación activa de las y los estudiantes beneficiarios del programa de becas, para lo cual se establecen actividades precisas orientadas al seguimiento, supervisión y vigilancia de dicho programa de becas institucionales.</a:t>
            </a:r>
          </a:p>
          <a:p>
            <a:pPr algn="just"/>
            <a:endParaRPr lang="es-MX" sz="2800" b="1" dirty="0">
              <a:ln w="13462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3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28913" y="420560"/>
            <a:ext cx="1058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Montserrat" panose="00000500000000000000" pitchFamily="2" charset="0"/>
              </a:rPr>
              <a:t>PROGRAMA DE BECAS DEL CEP-CSAEGRO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28913" y="1393371"/>
            <a:ext cx="107550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Montserrat" panose="00000500000000000000" pitchFamily="2" charset="0"/>
              </a:rPr>
              <a:t>El Centro de Estudios Profesionales (CEP) del Colegio Superior Agropecuario del Estado de Guerrero (CSAEGRO), podrá otorgar a sus alumnos y alumnas los siguientes tipos de becas:</a:t>
            </a:r>
          </a:p>
          <a:p>
            <a:endParaRPr lang="es-MX" sz="280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Beca Académica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Beca Alimenticia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Beca de Apoyo Institucional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Beca de Desarrollo Integral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Beca para Estancias Estudiantiles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Beca de Formación Terminal</a:t>
            </a:r>
          </a:p>
        </p:txBody>
      </p:sp>
    </p:spTree>
    <p:extLst>
      <p:ext uri="{BB962C8B-B14F-4D97-AF65-F5344CB8AC3E}">
        <p14:creationId xmlns:p14="http://schemas.microsoft.com/office/powerpoint/2010/main" val="229574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quina doblada 5"/>
          <p:cNvSpPr/>
          <p:nvPr/>
        </p:nvSpPr>
        <p:spPr>
          <a:xfrm>
            <a:off x="304802" y="333827"/>
            <a:ext cx="11560627" cy="6066974"/>
          </a:xfrm>
          <a:prstGeom prst="foldedCorner">
            <a:avLst/>
          </a:prstGeom>
          <a:solidFill>
            <a:srgbClr val="DEC9A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900" b="1" dirty="0">
              <a:latin typeface="Montserrat" panose="00000500000000000000" pitchFamily="2" charset="0"/>
            </a:endParaRPr>
          </a:p>
          <a:p>
            <a:pPr algn="just"/>
            <a:endParaRPr lang="es-MX" sz="1900" b="1" dirty="0">
              <a:latin typeface="Montserrat" panose="00000500000000000000" pitchFamily="2" charset="0"/>
            </a:endParaRPr>
          </a:p>
          <a:p>
            <a:pPr algn="just"/>
            <a:endParaRPr lang="es-MX" sz="1900" b="1" dirty="0">
              <a:latin typeface="Montserrat" panose="00000500000000000000" pitchFamily="2" charset="0"/>
            </a:endParaRPr>
          </a:p>
          <a:p>
            <a:pPr algn="just"/>
            <a:endParaRPr lang="es-MX" sz="1900" b="1" dirty="0">
              <a:latin typeface="Montserrat" panose="00000500000000000000" pitchFamily="2" charset="0"/>
            </a:endParaRPr>
          </a:p>
          <a:p>
            <a:pPr algn="just"/>
            <a:endParaRPr lang="es-MX" sz="1900" b="1" dirty="0">
              <a:latin typeface="Montserrat" panose="00000500000000000000" pitchFamily="2" charset="0"/>
            </a:endParaRPr>
          </a:p>
          <a:p>
            <a:pPr algn="just"/>
            <a:endParaRPr lang="es-MX" sz="1900" b="1" dirty="0">
              <a:latin typeface="Montserrat" panose="00000500000000000000" pitchFamily="2" charset="0"/>
            </a:endParaRPr>
          </a:p>
          <a:p>
            <a:pPr algn="ctr"/>
            <a:endParaRPr lang="es-MX" sz="32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BECA ACADÉMICA</a:t>
            </a:r>
          </a:p>
          <a:p>
            <a:pPr algn="ctr"/>
            <a:endParaRPr lang="es-MX" sz="19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Es el apoyo económico que se otorga a las y los alumnos del CEP, de acuerdo a su desempeño académico. Para obtener derecho a esta beca se debe tener promedio mínimo de 8.0 (ocho cero), obtenido en evaluaciones ordinarias.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La duración de la beca será de diez meses distribuidos en los periodos de febrero a junio y agosto a diciembre.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Se autorizan las becas de acuerdo a la disponibilidad presupuestal que exista y del número de estudiantes con promedio mínimo de 8.0 (ocho cero), por la cantidad de $1,000.00 (Un mil pesos 00/100 M.N.) mensuales. El pago se realizará de manera semestral.</a:t>
            </a:r>
            <a:endParaRPr lang="es-MX" sz="24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9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900" dirty="0">
              <a:latin typeface="Montserrat" panose="00000500000000000000" pitchFamily="2" charset="0"/>
            </a:endParaRPr>
          </a:p>
          <a:p>
            <a:pPr algn="just"/>
            <a:endParaRPr lang="es-MX" sz="1900" b="1" dirty="0">
              <a:latin typeface="Montserrat" panose="00000500000000000000" pitchFamily="2" charset="0"/>
            </a:endParaRPr>
          </a:p>
          <a:p>
            <a:pPr algn="just"/>
            <a:endParaRPr lang="es-MX" sz="1900" b="1" dirty="0">
              <a:latin typeface="Montserrat" panose="00000500000000000000" pitchFamily="2" charset="0"/>
            </a:endParaRPr>
          </a:p>
          <a:p>
            <a:pPr algn="just"/>
            <a:endParaRPr lang="es-MX" sz="1900" dirty="0">
              <a:latin typeface="Montserrat" panose="00000500000000000000" pitchFamily="2" charset="0"/>
            </a:endParaRPr>
          </a:p>
          <a:p>
            <a:pPr algn="just"/>
            <a:endParaRPr lang="es-MX" sz="19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7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quina doblada 6"/>
          <p:cNvSpPr/>
          <p:nvPr/>
        </p:nvSpPr>
        <p:spPr>
          <a:xfrm>
            <a:off x="413658" y="333828"/>
            <a:ext cx="11473546" cy="6255658"/>
          </a:xfrm>
          <a:prstGeom prst="foldedCorner">
            <a:avLst/>
          </a:prstGeom>
          <a:solidFill>
            <a:srgbClr val="DEC9A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ctr"/>
            <a:r>
              <a:rPr lang="es-MX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BECA</a:t>
            </a:r>
            <a:r>
              <a:rPr lang="es-MX" sz="3200" b="1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s-MX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ALIMENTICIA</a:t>
            </a:r>
            <a:endParaRPr lang="es-MX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Es el apoyo económico que se otorga a partir del primero y hasta el octavo semestre, a las y los alumnos de escasos recursos económicos, con la finalidad de apoyar su permanencia. </a:t>
            </a:r>
          </a:p>
          <a:p>
            <a:pPr algn="just"/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La duración de la beca será de diez meses distribuidos en los periodos de febrero a junio y agosto a diciembre.</a:t>
            </a:r>
          </a:p>
          <a:p>
            <a:pPr algn="just"/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Se autorizan de acuerdo a la disponibilidad presupuestal que exista, por la cantidad de $900.00 (Novecientos pesos 00/100 M.N.) mensuales. El pago se realizará de manera semestral.</a:t>
            </a: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2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quina doblada 5"/>
          <p:cNvSpPr/>
          <p:nvPr/>
        </p:nvSpPr>
        <p:spPr>
          <a:xfrm>
            <a:off x="261257" y="240657"/>
            <a:ext cx="11734799" cy="6247230"/>
          </a:xfrm>
          <a:prstGeom prst="foldedCorner">
            <a:avLst/>
          </a:prstGeom>
          <a:solidFill>
            <a:srgbClr val="DEC9A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BECA DE APOYO INSTITUCIONAL</a:t>
            </a:r>
          </a:p>
          <a:p>
            <a:pPr algn="ctr"/>
            <a:endParaRPr lang="es-MX" sz="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Se otorga a las y los alumnos que participan activamente en las diferentes áreas de apoyo a la docencia. Estas actividades se realizarán los días sábados, domingos y días festivos. Para tener derecho a esta beca se deberá cumplir con un mínimo de 32 horas al mes en actividades en una o varias áreas en apoyo a la docencia.</a:t>
            </a:r>
          </a:p>
          <a:p>
            <a:pPr algn="just"/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La duración de la beca será de hasta ocho meses, distribuidos en los periodos de febrero a mayo y de agosto a noviembre.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Se autorizan de acuerdo a la disponibilidad presupuestal que exista, por la cantidad de $1,000.00 (Un mil pesos 00/100 M.N.) mensuales. El pago se realizará de manera mensual.</a:t>
            </a:r>
          </a:p>
          <a:p>
            <a:pPr algn="ctr"/>
            <a:endParaRPr lang="es-MX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/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718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quina doblada 6"/>
          <p:cNvSpPr/>
          <p:nvPr/>
        </p:nvSpPr>
        <p:spPr>
          <a:xfrm>
            <a:off x="261258" y="240655"/>
            <a:ext cx="11654972" cy="6442001"/>
          </a:xfrm>
          <a:prstGeom prst="foldedCorner">
            <a:avLst/>
          </a:prstGeom>
          <a:solidFill>
            <a:srgbClr val="DEC9A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r>
              <a:rPr lang="es-MX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BECA DE DESARROLLO INTEGRAL</a:t>
            </a: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Es el apoyo económico que se otorga a las y los alumnos que destaquen en actividades deportivas y culturales representando al CEP-CSAEGRO.</a:t>
            </a:r>
          </a:p>
          <a:p>
            <a:pPr algn="ctr"/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La duración de la beca será de diez meses distribuidos en los periodos de febrero a junio y agosto a diciembre.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Se autorizan de acuerdo a la disponibilidad presupuestal que exista, por la cantidad de $400.00 (Cuatrocientos pesos 00/100 M.N.) mensuales. El pago se realizará de manera semestral.</a:t>
            </a: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4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quina doblada 5"/>
          <p:cNvSpPr/>
          <p:nvPr/>
        </p:nvSpPr>
        <p:spPr>
          <a:xfrm>
            <a:off x="261258" y="333827"/>
            <a:ext cx="5747656" cy="6255658"/>
          </a:xfrm>
          <a:prstGeom prst="foldedCorner">
            <a:avLst/>
          </a:prstGeom>
          <a:solidFill>
            <a:srgbClr val="DEC9A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BECA PARA ESTANCIAS ESTUDIANTILES</a:t>
            </a:r>
          </a:p>
          <a:p>
            <a:pPr algn="ctr"/>
            <a:endParaRPr lang="es-MX" sz="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Es el apoyo económico que se otorga a las y los alumnos que realizan una estancia en otras instituciones educativas de nivel superior, preferentemente con posgrados e instituciones de investigación afines al sector agropecuario,  por un tiempo mínimo de 30 días naturales, durante los períodos </a:t>
            </a:r>
            <a:r>
              <a:rPr lang="es-MX" sz="20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intersemestrales</a:t>
            </a:r>
            <a:r>
              <a:rPr lang="es-MX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. Para obtener esta beca deberá tener un promedio mínimo de 8.5 (ocho cinco), obtenido en evaluaciones ordinarias del semestre anterior y dar cumplimiento a lo señalado en el artículo 5 del Reglamento de Estancias Estudiantiles del CEP-CSAEGRO.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9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/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7" name="Esquina doblada 6"/>
          <p:cNvSpPr/>
          <p:nvPr/>
        </p:nvSpPr>
        <p:spPr>
          <a:xfrm>
            <a:off x="6320972" y="333828"/>
            <a:ext cx="5871028" cy="3976915"/>
          </a:xfrm>
          <a:prstGeom prst="foldedCorner">
            <a:avLst/>
          </a:prstGeom>
          <a:solidFill>
            <a:srgbClr val="DEC9A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BECA DE FORMACIÓN TERMINAL</a:t>
            </a:r>
          </a:p>
          <a:p>
            <a:pPr algn="ctr"/>
            <a:endParaRPr lang="es-MX" sz="400" b="1" dirty="0"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Es el apoyo económico que se otorga a los alumnos y alumnas de noveno semestre, con la finalidad de motivar la titulación profesional. Para conocer los requisitos y periodos en los que se puede obtener esta beca, consultar el Reglamento de Becas del CSAEGRO.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El pago  de las becas para estancias estudiantiles y de formación terminal será de $4,000.00 (Cuatro mil pesos 00/100 M.N.).</a:t>
            </a:r>
          </a:p>
          <a:p>
            <a:pPr algn="just"/>
            <a:endParaRPr lang="es-MX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El otorgamiento de las becas institucionales del CSAEGRO, está sujeta a la disponibilidad de los recursos económicos.</a:t>
            </a:r>
          </a:p>
          <a:p>
            <a:pPr algn="just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53029" y="685421"/>
            <a:ext cx="9347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  <a:t>COMITÉ DE CONTRALORÍA SOCIAL EN EL CEP-CSAEGRO</a:t>
            </a:r>
          </a:p>
        </p:txBody>
      </p:sp>
      <p:pic>
        <p:nvPicPr>
          <p:cNvPr id="4" name="Imagen 3" descr="G:\TRABAJO\CSAEGRO\CONTRALORIA SOCIAL\2020\2a. revisión\Logotipo de CS 2020 (1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8185" r="15208" b="11822"/>
          <a:stretch/>
        </p:blipFill>
        <p:spPr bwMode="auto">
          <a:xfrm>
            <a:off x="4258860" y="3924321"/>
            <a:ext cx="3325935" cy="278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64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1363</Words>
  <Application>Microsoft Office PowerPoint</Application>
  <PresentationFormat>Panorámica</PresentationFormat>
  <Paragraphs>173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Montserrat</vt:lpstr>
      <vt:lpstr>Montserrat Medium</vt:lpstr>
      <vt:lpstr>Montserrat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Gina Martinez</cp:lastModifiedBy>
  <cp:revision>125</cp:revision>
  <dcterms:created xsi:type="dcterms:W3CDTF">2018-12-04T03:27:02Z</dcterms:created>
  <dcterms:modified xsi:type="dcterms:W3CDTF">2021-04-15T02:59:19Z</dcterms:modified>
</cp:coreProperties>
</file>