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81" r:id="rId4"/>
    <p:sldId id="278" r:id="rId5"/>
    <p:sldId id="276" r:id="rId6"/>
    <p:sldId id="280" r:id="rId7"/>
    <p:sldId id="282" r:id="rId8"/>
    <p:sldId id="283" r:id="rId9"/>
    <p:sldId id="279" r:id="rId10"/>
    <p:sldId id="277" r:id="rId11"/>
    <p:sldId id="284" r:id="rId12"/>
    <p:sldId id="285" r:id="rId13"/>
    <p:sldId id="286" r:id="rId14"/>
    <p:sldId id="271" r:id="rId15"/>
    <p:sldId id="264" r:id="rId16"/>
    <p:sldId id="269" r:id="rId17"/>
    <p:sldId id="270"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69" d="100"/>
          <a:sy n="69" d="100"/>
        </p:scale>
        <p:origin x="726" y="66"/>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9/18/2018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8848E6-7F78-4EC6-A35D-13D3614B1436}"/>
              </a:ext>
            </a:extLst>
          </p:cNvPr>
          <p:cNvSpPr>
            <a:spLocks noGrp="1"/>
          </p:cNvSpPr>
          <p:nvPr>
            <p:ph type="subTitle" idx="1"/>
          </p:nvPr>
        </p:nvSpPr>
        <p:spPr>
          <a:xfrm>
            <a:off x="218364" y="514977"/>
            <a:ext cx="9886122" cy="1646302"/>
          </a:xfrm>
        </p:spPr>
        <p:txBody>
          <a:bodyPr>
            <a:normAutofit/>
          </a:bodyPr>
          <a:lstStyle/>
          <a:p>
            <a:pPr algn="ctr"/>
            <a:r>
              <a:rPr lang="es-MX" sz="2800" b="1" dirty="0">
                <a:solidFill>
                  <a:schemeClr val="tx1"/>
                </a:solidFill>
              </a:rPr>
              <a:t>Colegio Superior Agropecuario del Estado de Guerrero</a:t>
            </a:r>
            <a:br>
              <a:rPr lang="es-MX" sz="2800" b="1" dirty="0">
                <a:solidFill>
                  <a:schemeClr val="tx1"/>
                </a:solidFill>
              </a:rPr>
            </a:br>
            <a:r>
              <a:rPr lang="es-MX" sz="2800" b="1" dirty="0">
                <a:solidFill>
                  <a:schemeClr val="tx1"/>
                </a:solidFill>
              </a:rPr>
              <a:t>Centro de Estudios Profesionales </a:t>
            </a:r>
          </a:p>
          <a:p>
            <a:pPr algn="ctr"/>
            <a:r>
              <a:rPr lang="es-MX" sz="2800" b="1" dirty="0">
                <a:solidFill>
                  <a:schemeClr val="tx1"/>
                </a:solidFill>
              </a:rPr>
              <a:t>(CSAEGRO-CEP)</a:t>
            </a:r>
          </a:p>
        </p:txBody>
      </p:sp>
      <p:pic>
        <p:nvPicPr>
          <p:cNvPr id="4" name="Imagen 22">
            <a:extLst>
              <a:ext uri="{FF2B5EF4-FFF2-40B4-BE49-F238E27FC236}">
                <a16:creationId xmlns:a16="http://schemas.microsoft.com/office/drawing/2014/main" id="{8668BC6A-4681-4E2F-9838-829E5B8D680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8651" y="75579"/>
            <a:ext cx="1460310" cy="2643838"/>
          </a:xfrm>
          <a:prstGeom prst="rect">
            <a:avLst/>
          </a:prstGeom>
        </p:spPr>
      </p:pic>
      <p:sp>
        <p:nvSpPr>
          <p:cNvPr id="6" name="Title 5">
            <a:extLst>
              <a:ext uri="{FF2B5EF4-FFF2-40B4-BE49-F238E27FC236}">
                <a16:creationId xmlns:a16="http://schemas.microsoft.com/office/drawing/2014/main" id="{9BD4E9BD-236D-4C44-99B8-A90B65559837}"/>
              </a:ext>
            </a:extLst>
          </p:cNvPr>
          <p:cNvSpPr>
            <a:spLocks noGrp="1"/>
          </p:cNvSpPr>
          <p:nvPr>
            <p:ph type="ctrTitle"/>
          </p:nvPr>
        </p:nvSpPr>
        <p:spPr>
          <a:xfrm>
            <a:off x="692727" y="3429000"/>
            <a:ext cx="9240982" cy="1646302"/>
          </a:xfrm>
        </p:spPr>
        <p:txBody>
          <a:bodyPr/>
          <a:lstStyle/>
          <a:p>
            <a:pPr algn="just"/>
            <a:r>
              <a:rPr lang="es-MX" dirty="0"/>
              <a:t>Convenios de colaboración vigentes y Proyectos de Investigación</a:t>
            </a:r>
          </a:p>
        </p:txBody>
      </p:sp>
    </p:spTree>
    <p:extLst>
      <p:ext uri="{BB962C8B-B14F-4D97-AF65-F5344CB8AC3E}">
        <p14:creationId xmlns:p14="http://schemas.microsoft.com/office/powerpoint/2010/main" val="4246936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323C-4D89-435E-819B-005B0F8F196C}"/>
              </a:ext>
            </a:extLst>
          </p:cNvPr>
          <p:cNvSpPr>
            <a:spLocks noGrp="1"/>
          </p:cNvSpPr>
          <p:nvPr>
            <p:ph type="title"/>
          </p:nvPr>
        </p:nvSpPr>
        <p:spPr>
          <a:xfrm>
            <a:off x="677334" y="609600"/>
            <a:ext cx="8596668" cy="706582"/>
          </a:xfrm>
        </p:spPr>
        <p:txBody>
          <a:bodyPr/>
          <a:lstStyle/>
          <a:p>
            <a:r>
              <a:rPr lang="es-MX" dirty="0"/>
              <a:t>Convenios de colaboración vigentes </a:t>
            </a:r>
          </a:p>
        </p:txBody>
      </p:sp>
      <p:graphicFrame>
        <p:nvGraphicFramePr>
          <p:cNvPr id="5" name="Table 4">
            <a:extLst>
              <a:ext uri="{FF2B5EF4-FFF2-40B4-BE49-F238E27FC236}">
                <a16:creationId xmlns:a16="http://schemas.microsoft.com/office/drawing/2014/main" id="{D0382F09-E867-40B1-B5DF-7AF9464B32E9}"/>
              </a:ext>
            </a:extLst>
          </p:cNvPr>
          <p:cNvGraphicFramePr>
            <a:graphicFrameLocks noGrp="1"/>
          </p:cNvGraphicFramePr>
          <p:nvPr>
            <p:extLst>
              <p:ext uri="{D42A27DB-BD31-4B8C-83A1-F6EECF244321}">
                <p14:modId xmlns:p14="http://schemas.microsoft.com/office/powerpoint/2010/main" val="1102235938"/>
              </p:ext>
            </p:extLst>
          </p:nvPr>
        </p:nvGraphicFramePr>
        <p:xfrm>
          <a:off x="677334" y="2881744"/>
          <a:ext cx="9727430" cy="3689175"/>
        </p:xfrm>
        <a:graphic>
          <a:graphicData uri="http://schemas.openxmlformats.org/drawingml/2006/table">
            <a:tbl>
              <a:tblPr firstRow="1" firstCol="1" bandRow="1">
                <a:tableStyleId>{0660B408-B3CF-4A94-85FC-2B1E0A45F4A2}</a:tableStyleId>
              </a:tblPr>
              <a:tblGrid>
                <a:gridCol w="2022215">
                  <a:extLst>
                    <a:ext uri="{9D8B030D-6E8A-4147-A177-3AD203B41FA5}">
                      <a16:colId xmlns:a16="http://schemas.microsoft.com/office/drawing/2014/main" val="3390630698"/>
                    </a:ext>
                  </a:extLst>
                </a:gridCol>
                <a:gridCol w="1572396">
                  <a:extLst>
                    <a:ext uri="{9D8B030D-6E8A-4147-A177-3AD203B41FA5}">
                      <a16:colId xmlns:a16="http://schemas.microsoft.com/office/drawing/2014/main" val="1134482229"/>
                    </a:ext>
                  </a:extLst>
                </a:gridCol>
                <a:gridCol w="6132819">
                  <a:extLst>
                    <a:ext uri="{9D8B030D-6E8A-4147-A177-3AD203B41FA5}">
                      <a16:colId xmlns:a16="http://schemas.microsoft.com/office/drawing/2014/main" val="465438347"/>
                    </a:ext>
                  </a:extLst>
                </a:gridCol>
              </a:tblGrid>
              <a:tr h="520103">
                <a:tc>
                  <a:txBody>
                    <a:bodyPr/>
                    <a:lstStyle/>
                    <a:p>
                      <a:pPr algn="ctr">
                        <a:lnSpc>
                          <a:spcPct val="150000"/>
                        </a:lnSpc>
                        <a:spcAft>
                          <a:spcPts val="0"/>
                        </a:spcAft>
                      </a:pPr>
                      <a:r>
                        <a:rPr lang="es-MX" sz="1200" dirty="0">
                          <a:effectLst/>
                        </a:rPr>
                        <a:t>Institución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Vigencia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Objeto del convenio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5989729"/>
                  </a:ext>
                </a:extLst>
              </a:tr>
              <a:tr h="3169072">
                <a:tc>
                  <a:txBody>
                    <a:bodyPr/>
                    <a:lstStyle/>
                    <a:p>
                      <a:pPr algn="ctr">
                        <a:lnSpc>
                          <a:spcPct val="150000"/>
                        </a:lnSpc>
                        <a:spcAft>
                          <a:spcPts val="0"/>
                        </a:spcAft>
                      </a:pPr>
                      <a:r>
                        <a:rPr lang="es-ES" sz="1600" dirty="0">
                          <a:effectLst/>
                        </a:rPr>
                        <a:t>Sistema para el Desarrollo Integral de la Familia del Estado de Guerrero</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febrero 2016 - </a:t>
                      </a:r>
                      <a:endParaRPr lang="es-MX" sz="1600">
                        <a:effectLst/>
                      </a:endParaRPr>
                    </a:p>
                    <a:p>
                      <a:pPr algn="ctr">
                        <a:lnSpc>
                          <a:spcPct val="150000"/>
                        </a:lnSpc>
                        <a:spcAft>
                          <a:spcPts val="0"/>
                        </a:spcAft>
                      </a:pPr>
                      <a:r>
                        <a:rPr lang="es-ES" sz="1600">
                          <a:effectLst/>
                        </a:rPr>
                        <a:t>Indefinido</a:t>
                      </a:r>
                      <a:endParaRPr lang="es-MX"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effectLst/>
                        </a:rPr>
                        <a:t>Colaboración entre las partes, a fin de coadyuvar en el establecimiento y ejecución del plan rector desarrollado por el “DIF GUERRERO” que contribuya al progreso de las familias guerrerenses que se encuentran en estado de vulnerabilidad.</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866895"/>
                  </a:ext>
                </a:extLst>
              </a:tr>
            </a:tbl>
          </a:graphicData>
        </a:graphic>
      </p:graphicFrame>
      <p:pic>
        <p:nvPicPr>
          <p:cNvPr id="6" name="Imagen 22">
            <a:extLst>
              <a:ext uri="{FF2B5EF4-FFF2-40B4-BE49-F238E27FC236}">
                <a16:creationId xmlns:a16="http://schemas.microsoft.com/office/drawing/2014/main" id="{8DAA8080-F747-4BB4-8A16-04C745A2A5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79821" y="207819"/>
            <a:ext cx="834316" cy="1510498"/>
          </a:xfrm>
          <a:prstGeom prst="rect">
            <a:avLst/>
          </a:prstGeom>
        </p:spPr>
      </p:pic>
      <p:pic>
        <p:nvPicPr>
          <p:cNvPr id="5122" name="Picture 2" descr="Resultado de imagen para dif guerrero logo">
            <a:extLst>
              <a:ext uri="{FF2B5EF4-FFF2-40B4-BE49-F238E27FC236}">
                <a16:creationId xmlns:a16="http://schemas.microsoft.com/office/drawing/2014/main" id="{7E331DB5-B1C7-4414-90F8-232A1AE1F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316182"/>
            <a:ext cx="3019425"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04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4C91-F0E1-4DCB-8BF8-BF7F21E310C1}"/>
              </a:ext>
            </a:extLst>
          </p:cNvPr>
          <p:cNvSpPr>
            <a:spLocks noGrp="1"/>
          </p:cNvSpPr>
          <p:nvPr>
            <p:ph type="title"/>
          </p:nvPr>
        </p:nvSpPr>
        <p:spPr>
          <a:xfrm>
            <a:off x="677334" y="235527"/>
            <a:ext cx="8596668" cy="734291"/>
          </a:xfrm>
        </p:spPr>
        <p:txBody>
          <a:bodyPr/>
          <a:lstStyle/>
          <a:p>
            <a:r>
              <a:rPr lang="es-MX" dirty="0"/>
              <a:t>Proyectos de investigación</a:t>
            </a:r>
          </a:p>
        </p:txBody>
      </p:sp>
      <p:sp>
        <p:nvSpPr>
          <p:cNvPr id="3" name="Content Placeholder 2">
            <a:extLst>
              <a:ext uri="{FF2B5EF4-FFF2-40B4-BE49-F238E27FC236}">
                <a16:creationId xmlns:a16="http://schemas.microsoft.com/office/drawing/2014/main" id="{00F39DDC-2E95-45B7-A94A-6AB632A9856A}"/>
              </a:ext>
            </a:extLst>
          </p:cNvPr>
          <p:cNvSpPr>
            <a:spLocks noGrp="1"/>
          </p:cNvSpPr>
          <p:nvPr>
            <p:ph idx="1"/>
          </p:nvPr>
        </p:nvSpPr>
        <p:spPr>
          <a:xfrm>
            <a:off x="677333" y="969818"/>
            <a:ext cx="10226193" cy="5652655"/>
          </a:xfrm>
        </p:spPr>
        <p:txBody>
          <a:bodyPr>
            <a:normAutofit/>
          </a:bodyPr>
          <a:lstStyle/>
          <a:p>
            <a:pPr algn="just">
              <a:lnSpc>
                <a:spcPct val="200000"/>
              </a:lnSpc>
            </a:pPr>
            <a:r>
              <a:rPr lang="es-MX" b="1" u="sng" dirty="0">
                <a:latin typeface="Arial" panose="020B0604020202020204" pitchFamily="34" charset="0"/>
                <a:cs typeface="Arial" panose="020B0604020202020204" pitchFamily="34" charset="0"/>
              </a:rPr>
              <a:t>Aplicación para la detección temprana de la enfermedad denominada “escoba de la bruja” en el cultivo de mango petacón. </a:t>
            </a:r>
          </a:p>
          <a:p>
            <a:pPr algn="just">
              <a:lnSpc>
                <a:spcPct val="200000"/>
              </a:lnSpc>
            </a:pPr>
            <a:endParaRPr lang="es-MX" b="1" u="sng" dirty="0">
              <a:latin typeface="Arial" panose="020B0604020202020204" pitchFamily="34" charset="0"/>
              <a:cs typeface="Arial" panose="020B0604020202020204" pitchFamily="34" charset="0"/>
            </a:endParaRPr>
          </a:p>
          <a:p>
            <a:pPr marL="0" indent="0" algn="just">
              <a:lnSpc>
                <a:spcPct val="200000"/>
              </a:lnSpc>
              <a:buNone/>
            </a:pPr>
            <a:r>
              <a:rPr lang="es-MX" b="1" dirty="0">
                <a:latin typeface="Arial" panose="020B0604020202020204" pitchFamily="34" charset="0"/>
                <a:cs typeface="Arial" panose="020B0604020202020204" pitchFamily="34" charset="0"/>
              </a:rPr>
              <a:t>Responsable técnico.- M. I. I. Pedro Enrique González Hurtado (UTRNG)</a:t>
            </a:r>
          </a:p>
          <a:p>
            <a:pPr marL="0" indent="0" algn="just">
              <a:lnSpc>
                <a:spcPct val="200000"/>
              </a:lnSpc>
              <a:buNone/>
            </a:pPr>
            <a:r>
              <a:rPr lang="es-MX" b="1" dirty="0">
                <a:latin typeface="Arial" panose="020B0604020202020204" pitchFamily="34" charset="0"/>
                <a:cs typeface="Arial" panose="020B0604020202020204" pitchFamily="34" charset="0"/>
              </a:rPr>
              <a:t>                                       Dr. Angel Agustín Mastache Lagunas (Colaborador CSAEGRO)            </a:t>
            </a:r>
          </a:p>
          <a:p>
            <a:pPr marL="0" indent="0" algn="just">
              <a:lnSpc>
                <a:spcPct val="200000"/>
              </a:lnSpc>
              <a:buNone/>
            </a:pPr>
            <a:r>
              <a:rPr lang="es-MX" b="1" dirty="0">
                <a:latin typeface="Arial" panose="020B0604020202020204" pitchFamily="34" charset="0"/>
                <a:cs typeface="Arial" panose="020B0604020202020204" pitchFamily="34" charset="0"/>
              </a:rPr>
              <a:t>                                       Dr. Alejandro Michel Aceves(Colaborador CSAEGRO)</a:t>
            </a:r>
          </a:p>
          <a:p>
            <a:pPr marL="0" indent="0" algn="just">
              <a:lnSpc>
                <a:spcPct val="200000"/>
              </a:lnSpc>
              <a:buNone/>
            </a:pPr>
            <a:r>
              <a:rPr lang="es-MX" b="1" dirty="0">
                <a:latin typeface="Arial" panose="020B0604020202020204" pitchFamily="34" charset="0"/>
                <a:cs typeface="Arial" panose="020B0604020202020204" pitchFamily="34" charset="0"/>
              </a:rPr>
              <a:t>                                       Dr. Marco Antonio Otero Sánchez (Colaborador CSAEGRO)</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284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C5564-2AF8-449B-8BA7-E7FD62194AFC}"/>
              </a:ext>
            </a:extLst>
          </p:cNvPr>
          <p:cNvSpPr>
            <a:spLocks noGrp="1"/>
          </p:cNvSpPr>
          <p:nvPr>
            <p:ph type="title"/>
          </p:nvPr>
        </p:nvSpPr>
        <p:spPr>
          <a:xfrm>
            <a:off x="677334" y="277091"/>
            <a:ext cx="8596668" cy="665018"/>
          </a:xfrm>
        </p:spPr>
        <p:txBody>
          <a:bodyPr/>
          <a:lstStyle/>
          <a:p>
            <a:r>
              <a:rPr lang="es-MX" dirty="0"/>
              <a:t>Proyectos de investigación </a:t>
            </a:r>
          </a:p>
        </p:txBody>
      </p:sp>
      <p:sp>
        <p:nvSpPr>
          <p:cNvPr id="3" name="Content Placeholder 2">
            <a:extLst>
              <a:ext uri="{FF2B5EF4-FFF2-40B4-BE49-F238E27FC236}">
                <a16:creationId xmlns:a16="http://schemas.microsoft.com/office/drawing/2014/main" id="{0A19A0C0-180E-4832-AA40-66AD9908F56E}"/>
              </a:ext>
            </a:extLst>
          </p:cNvPr>
          <p:cNvSpPr>
            <a:spLocks noGrp="1"/>
          </p:cNvSpPr>
          <p:nvPr>
            <p:ph idx="1"/>
          </p:nvPr>
        </p:nvSpPr>
        <p:spPr>
          <a:xfrm>
            <a:off x="677334" y="942108"/>
            <a:ext cx="9796702" cy="5915891"/>
          </a:xfrm>
        </p:spPr>
        <p:txBody>
          <a:bodyPr/>
          <a:lstStyle/>
          <a:p>
            <a:pPr algn="just">
              <a:lnSpc>
                <a:spcPct val="150000"/>
              </a:lnSpc>
            </a:pPr>
            <a:r>
              <a:rPr lang="es-MX" b="1" u="sng" dirty="0">
                <a:latin typeface="Arial" panose="020B0604020202020204" pitchFamily="34" charset="0"/>
                <a:cs typeface="Arial" panose="020B0604020202020204" pitchFamily="34" charset="0"/>
              </a:rPr>
              <a:t>Mejoramiento mediante mutagénesis inducida con Co60 en el cultivo de soya para forraje y/o ganado.</a:t>
            </a:r>
          </a:p>
          <a:p>
            <a:pPr marL="0" indent="0" algn="just">
              <a:lnSpc>
                <a:spcPct val="150000"/>
              </a:lnSpc>
              <a:buNone/>
            </a:pPr>
            <a:r>
              <a:rPr lang="es-MX" b="1" dirty="0">
                <a:latin typeface="Arial" panose="020B0604020202020204" pitchFamily="34" charset="0"/>
                <a:cs typeface="Arial" panose="020B0604020202020204" pitchFamily="34" charset="0"/>
              </a:rPr>
              <a:t>Responsable técnico.- M. C. Jesús Salmerón </a:t>
            </a:r>
            <a:r>
              <a:rPr lang="es-MX" b="1" dirty="0" err="1">
                <a:latin typeface="Arial" panose="020B0604020202020204" pitchFamily="34" charset="0"/>
                <a:cs typeface="Arial" panose="020B0604020202020204" pitchFamily="34" charset="0"/>
              </a:rPr>
              <a:t>Erdosay</a:t>
            </a:r>
            <a:r>
              <a:rPr lang="es-MX" b="1" dirty="0">
                <a:latin typeface="Arial" panose="020B0604020202020204" pitchFamily="34" charset="0"/>
                <a:cs typeface="Arial" panose="020B0604020202020204" pitchFamily="34" charset="0"/>
              </a:rPr>
              <a:t>.</a:t>
            </a:r>
          </a:p>
          <a:p>
            <a:pPr algn="just">
              <a:lnSpc>
                <a:spcPct val="150000"/>
              </a:lnSpc>
            </a:pPr>
            <a:r>
              <a:rPr lang="es-MX" b="1" u="sng" dirty="0">
                <a:latin typeface="Arial" panose="020B0604020202020204" pitchFamily="34" charset="0"/>
                <a:cs typeface="Arial" panose="020B0604020202020204" pitchFamily="34" charset="0"/>
              </a:rPr>
              <a:t>Caracterización  de los parámetros productivos del cerdo criollo de la región de Tierra Caliente del estado de Guerrero.</a:t>
            </a:r>
          </a:p>
          <a:p>
            <a:pPr marL="0" indent="0" algn="just">
              <a:lnSpc>
                <a:spcPct val="150000"/>
              </a:lnSpc>
              <a:buNone/>
            </a:pPr>
            <a:r>
              <a:rPr lang="es-MX" b="1" dirty="0">
                <a:latin typeface="Arial" panose="020B0604020202020204" pitchFamily="34" charset="0"/>
                <a:cs typeface="Arial" panose="020B0604020202020204" pitchFamily="34" charset="0"/>
              </a:rPr>
              <a:t>Responsable técnico.- M. C. Carlos Jovito Álvarez Alonso </a:t>
            </a:r>
          </a:p>
          <a:p>
            <a:pPr algn="just">
              <a:lnSpc>
                <a:spcPct val="150000"/>
              </a:lnSpc>
            </a:pPr>
            <a:r>
              <a:rPr lang="es-MX" b="1" u="sng" dirty="0">
                <a:latin typeface="Arial" panose="020B0604020202020204" pitchFamily="34" charset="0"/>
                <a:cs typeface="Arial" panose="020B0604020202020204" pitchFamily="34" charset="0"/>
              </a:rPr>
              <a:t>Empleo de tres variedades de soya producidas en el CEP-CSAEGRO, su evaluación en </a:t>
            </a:r>
            <a:r>
              <a:rPr lang="es-MX" b="1" u="sng" dirty="0" err="1">
                <a:latin typeface="Arial" panose="020B0604020202020204" pitchFamily="34" charset="0"/>
                <a:cs typeface="Arial" panose="020B0604020202020204" pitchFamily="34" charset="0"/>
              </a:rPr>
              <a:t>microensilados</a:t>
            </a:r>
            <a:r>
              <a:rPr lang="es-MX" b="1" u="sng" dirty="0">
                <a:latin typeface="Arial" panose="020B0604020202020204" pitchFamily="34" charset="0"/>
                <a:cs typeface="Arial" panose="020B0604020202020204" pitchFamily="34" charset="0"/>
              </a:rPr>
              <a:t> de maíz con diferentes niveles de inclusión para elaborar raciones totalmente mezcladas (RTM) en rumiantes y su impacto económico en la producción.</a:t>
            </a:r>
          </a:p>
          <a:p>
            <a:pPr marL="0" indent="0" algn="just">
              <a:lnSpc>
                <a:spcPct val="150000"/>
              </a:lnSpc>
              <a:buNone/>
            </a:pPr>
            <a:r>
              <a:rPr lang="es-MX" b="1" dirty="0">
                <a:latin typeface="Arial" panose="020B0604020202020204" pitchFamily="34" charset="0"/>
                <a:cs typeface="Arial" panose="020B0604020202020204" pitchFamily="34" charset="0"/>
              </a:rPr>
              <a:t>Responsable técnico.- M. C. Carlos Jovito Álvarez Alonso</a:t>
            </a:r>
          </a:p>
          <a:p>
            <a:pPr marL="0" indent="0" algn="just">
              <a:lnSpc>
                <a:spcPct val="150000"/>
              </a:lnSpc>
              <a:buNone/>
            </a:pP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22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719F-CC13-4E82-95F6-964E41EBFB08}"/>
              </a:ext>
            </a:extLst>
          </p:cNvPr>
          <p:cNvSpPr>
            <a:spLocks noGrp="1"/>
          </p:cNvSpPr>
          <p:nvPr>
            <p:ph type="title"/>
          </p:nvPr>
        </p:nvSpPr>
        <p:spPr>
          <a:xfrm>
            <a:off x="566497" y="290946"/>
            <a:ext cx="8596668" cy="678873"/>
          </a:xfrm>
        </p:spPr>
        <p:txBody>
          <a:bodyPr/>
          <a:lstStyle/>
          <a:p>
            <a:r>
              <a:rPr lang="es-MX" dirty="0"/>
              <a:t>Proyectos de investigación </a:t>
            </a:r>
          </a:p>
        </p:txBody>
      </p:sp>
      <p:sp>
        <p:nvSpPr>
          <p:cNvPr id="3" name="Content Placeholder 2">
            <a:extLst>
              <a:ext uri="{FF2B5EF4-FFF2-40B4-BE49-F238E27FC236}">
                <a16:creationId xmlns:a16="http://schemas.microsoft.com/office/drawing/2014/main" id="{5B73B530-5E6B-4AEE-B687-D5B0CD5C8827}"/>
              </a:ext>
            </a:extLst>
          </p:cNvPr>
          <p:cNvSpPr>
            <a:spLocks noGrp="1"/>
          </p:cNvSpPr>
          <p:nvPr>
            <p:ph idx="1"/>
          </p:nvPr>
        </p:nvSpPr>
        <p:spPr>
          <a:xfrm>
            <a:off x="677334" y="1274619"/>
            <a:ext cx="9685866" cy="4766744"/>
          </a:xfrm>
        </p:spPr>
        <p:txBody>
          <a:bodyPr/>
          <a:lstStyle/>
          <a:p>
            <a:pPr algn="just">
              <a:lnSpc>
                <a:spcPct val="150000"/>
              </a:lnSpc>
            </a:pPr>
            <a:r>
              <a:rPr lang="es-MX" b="1" u="sng" dirty="0">
                <a:latin typeface="Arial" panose="020B0604020202020204" pitchFamily="34" charset="0"/>
                <a:cs typeface="Arial" panose="020B0604020202020204" pitchFamily="34" charset="0"/>
              </a:rPr>
              <a:t>Desarrollo de guamúchil </a:t>
            </a:r>
            <a:r>
              <a:rPr lang="es-MX" b="1" u="sng" dirty="0" err="1">
                <a:latin typeface="Arial" panose="020B0604020202020204" pitchFamily="34" charset="0"/>
                <a:cs typeface="Arial" panose="020B0604020202020204" pitchFamily="34" charset="0"/>
              </a:rPr>
              <a:t>Pithecellobium</a:t>
            </a:r>
            <a:r>
              <a:rPr lang="es-MX" b="1" u="sng" dirty="0">
                <a:latin typeface="Arial" panose="020B0604020202020204" pitchFamily="34" charset="0"/>
                <a:cs typeface="Arial" panose="020B0604020202020204" pitchFamily="34" charset="0"/>
              </a:rPr>
              <a:t> dulce (</a:t>
            </a:r>
            <a:r>
              <a:rPr lang="es-MX" b="1" u="sng" dirty="0" err="1">
                <a:latin typeface="Arial" panose="020B0604020202020204" pitchFamily="34" charset="0"/>
                <a:cs typeface="Arial" panose="020B0604020202020204" pitchFamily="34" charset="0"/>
              </a:rPr>
              <a:t>Roxb</a:t>
            </a:r>
            <a:r>
              <a:rPr lang="es-MX" b="1" u="sng" dirty="0">
                <a:latin typeface="Arial" panose="020B0604020202020204" pitchFamily="34" charset="0"/>
                <a:cs typeface="Arial" panose="020B0604020202020204" pitchFamily="34" charset="0"/>
              </a:rPr>
              <a:t>.) </a:t>
            </a:r>
            <a:r>
              <a:rPr lang="es-MX" b="1" u="sng" dirty="0" err="1">
                <a:latin typeface="Arial" panose="020B0604020202020204" pitchFamily="34" charset="0"/>
                <a:cs typeface="Arial" panose="020B0604020202020204" pitchFamily="34" charset="0"/>
              </a:rPr>
              <a:t>Benth</a:t>
            </a:r>
            <a:r>
              <a:rPr lang="es-MX" b="1" u="sng" dirty="0">
                <a:latin typeface="Arial" panose="020B0604020202020204" pitchFamily="34" charset="0"/>
                <a:cs typeface="Arial" panose="020B0604020202020204" pitchFamily="34" charset="0"/>
              </a:rPr>
              <a:t> en la selva baja caducifolia. </a:t>
            </a:r>
          </a:p>
          <a:p>
            <a:pPr marL="0" indent="0" algn="just">
              <a:lnSpc>
                <a:spcPct val="150000"/>
              </a:lnSpc>
              <a:buNone/>
            </a:pPr>
            <a:r>
              <a:rPr lang="es-MX" b="1" dirty="0">
                <a:latin typeface="Arial" panose="020B0604020202020204" pitchFamily="34" charset="0"/>
                <a:cs typeface="Arial" panose="020B0604020202020204" pitchFamily="34" charset="0"/>
              </a:rPr>
              <a:t>Responsable técnico.- Dr. José Angel Alcántara Jiménez</a:t>
            </a:r>
          </a:p>
          <a:p>
            <a:pPr marL="0" indent="0" algn="just">
              <a:lnSpc>
                <a:spcPct val="150000"/>
              </a:lnSpc>
              <a:buNone/>
            </a:pPr>
            <a:endParaRPr lang="es-MX" b="1" dirty="0">
              <a:latin typeface="Arial" panose="020B0604020202020204" pitchFamily="34" charset="0"/>
              <a:cs typeface="Arial" panose="020B0604020202020204" pitchFamily="34" charset="0"/>
            </a:endParaRPr>
          </a:p>
          <a:p>
            <a:pPr marL="0" indent="0" algn="just">
              <a:lnSpc>
                <a:spcPct val="150000"/>
              </a:lnSpc>
              <a:buNone/>
            </a:pPr>
            <a:endParaRPr lang="es-MX" u="sng" dirty="0">
              <a:latin typeface="Arial" panose="020B0604020202020204" pitchFamily="34" charset="0"/>
              <a:cs typeface="Arial" panose="020B0604020202020204" pitchFamily="34" charset="0"/>
            </a:endParaRPr>
          </a:p>
          <a:p>
            <a:pPr algn="just">
              <a:lnSpc>
                <a:spcPct val="150000"/>
              </a:lnSpc>
            </a:pPr>
            <a:r>
              <a:rPr lang="es-MX" b="1" u="sng" dirty="0">
                <a:latin typeface="Arial" panose="020B0604020202020204" pitchFamily="34" charset="0"/>
                <a:cs typeface="Arial" panose="020B0604020202020204" pitchFamily="34" charset="0"/>
              </a:rPr>
              <a:t>Concentración e interrelación con minerales en alimentos y suero sanguíneo de rumiantes con la adición de bolos </a:t>
            </a:r>
            <a:r>
              <a:rPr lang="es-MX" b="1" u="sng" dirty="0" err="1">
                <a:latin typeface="Arial" panose="020B0604020202020204" pitchFamily="34" charset="0"/>
                <a:cs typeface="Arial" panose="020B0604020202020204" pitchFamily="34" charset="0"/>
              </a:rPr>
              <a:t>rumiales</a:t>
            </a:r>
            <a:r>
              <a:rPr lang="es-MX" b="1" u="sng" dirty="0">
                <a:latin typeface="Arial" panose="020B0604020202020204" pitchFamily="34" charset="0"/>
                <a:cs typeface="Arial" panose="020B0604020202020204" pitchFamily="34" charset="0"/>
              </a:rPr>
              <a:t>.</a:t>
            </a:r>
          </a:p>
          <a:p>
            <a:pPr marL="0" indent="0" algn="just">
              <a:lnSpc>
                <a:spcPct val="150000"/>
              </a:lnSpc>
              <a:buNone/>
            </a:pPr>
            <a:r>
              <a:rPr lang="es-MX" b="1" dirty="0">
                <a:latin typeface="Arial" panose="020B0604020202020204" pitchFamily="34" charset="0"/>
                <a:cs typeface="Arial" panose="020B0604020202020204" pitchFamily="34" charset="0"/>
              </a:rPr>
              <a:t>Responsable técnico.- M. C. Rodolfo Vieyra Alberto</a:t>
            </a:r>
          </a:p>
          <a:p>
            <a:endParaRPr lang="es-MX" dirty="0"/>
          </a:p>
        </p:txBody>
      </p:sp>
    </p:spTree>
    <p:extLst>
      <p:ext uri="{BB962C8B-B14F-4D97-AF65-F5344CB8AC3E}">
        <p14:creationId xmlns:p14="http://schemas.microsoft.com/office/powerpoint/2010/main" val="2140324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C50106-2A7E-4284-9822-9CA83EE999C3}"/>
              </a:ext>
            </a:extLst>
          </p:cNvPr>
          <p:cNvSpPr>
            <a:spLocks noGrp="1"/>
          </p:cNvSpPr>
          <p:nvPr>
            <p:ph type="title"/>
          </p:nvPr>
        </p:nvSpPr>
        <p:spPr>
          <a:xfrm>
            <a:off x="677863" y="452034"/>
            <a:ext cx="8596312" cy="727881"/>
          </a:xfrm>
        </p:spPr>
        <p:txBody>
          <a:bodyPr>
            <a:normAutofit/>
          </a:bodyPr>
          <a:lstStyle/>
          <a:p>
            <a:r>
              <a:rPr lang="es-MX" dirty="0"/>
              <a:t>Innovaciones tecnológicas pecuarias</a:t>
            </a:r>
          </a:p>
        </p:txBody>
      </p:sp>
      <p:sp>
        <p:nvSpPr>
          <p:cNvPr id="5" name="Content Placeholder 2">
            <a:extLst>
              <a:ext uri="{FF2B5EF4-FFF2-40B4-BE49-F238E27FC236}">
                <a16:creationId xmlns:a16="http://schemas.microsoft.com/office/drawing/2014/main" id="{EF4772C9-ADCB-4D3D-8833-18EEB3AE8F2C}"/>
              </a:ext>
            </a:extLst>
          </p:cNvPr>
          <p:cNvSpPr txBox="1">
            <a:spLocks/>
          </p:cNvSpPr>
          <p:nvPr/>
        </p:nvSpPr>
        <p:spPr>
          <a:xfrm>
            <a:off x="677863" y="1295304"/>
            <a:ext cx="7374845" cy="511066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b="1" dirty="0"/>
              <a:t>Caracterización Morfoestructural de ovino de 4 cuernos</a:t>
            </a:r>
          </a:p>
          <a:p>
            <a:pPr marL="627063" algn="just">
              <a:buFont typeface="Arial" panose="020B0604020202020204" pitchFamily="34" charset="0"/>
              <a:buChar char="•"/>
            </a:pPr>
            <a:r>
              <a:rPr lang="es-MX" dirty="0"/>
              <a:t>Proyecto financiado por el CONACYT </a:t>
            </a:r>
          </a:p>
          <a:p>
            <a:pPr marL="627063" algn="just">
              <a:buFont typeface="Arial" panose="020B0604020202020204" pitchFamily="34" charset="0"/>
              <a:buChar char="•"/>
            </a:pPr>
            <a:r>
              <a:rPr lang="es-MX" dirty="0"/>
              <a:t>El ovino fue introducido durante la conquista.</a:t>
            </a:r>
          </a:p>
          <a:p>
            <a:pPr marL="627063" algn="just">
              <a:buFont typeface="Arial" panose="020B0604020202020204" pitchFamily="34" charset="0"/>
              <a:buChar char="•"/>
            </a:pPr>
            <a:r>
              <a:rPr lang="es-MX" dirty="0"/>
              <a:t>Algunos lotes permanecieron aislados en la montaña de Guerrero.</a:t>
            </a:r>
          </a:p>
          <a:p>
            <a:pPr marL="627063" algn="just">
              <a:buFont typeface="Arial" panose="020B0604020202020204" pitchFamily="34" charset="0"/>
              <a:buChar char="•"/>
            </a:pPr>
            <a:r>
              <a:rPr lang="es-MX" dirty="0"/>
              <a:t>Su adaptabilidad y capacidad de resistencia es muy buena.</a:t>
            </a:r>
          </a:p>
          <a:p>
            <a:pPr marL="627063" algn="just">
              <a:buFont typeface="Arial" panose="020B0604020202020204" pitchFamily="34" charset="0"/>
              <a:buChar char="•"/>
            </a:pPr>
            <a:r>
              <a:rPr lang="es-MX" dirty="0"/>
              <a:t>Puede aportar características sobresalientes para las razas existentes.</a:t>
            </a:r>
          </a:p>
          <a:p>
            <a:pPr marL="0" indent="0" algn="just">
              <a:buNone/>
            </a:pPr>
            <a:r>
              <a:rPr lang="es-MX" b="1" dirty="0"/>
              <a:t>¿Que hemos hecho?</a:t>
            </a:r>
          </a:p>
          <a:p>
            <a:pPr marL="627063">
              <a:buFont typeface="Arial" panose="020B0604020202020204" pitchFamily="34" charset="0"/>
              <a:buChar char="•"/>
            </a:pPr>
            <a:r>
              <a:rPr lang="es-MX" dirty="0"/>
              <a:t>Se ha evaluado su comportamiento productivo.</a:t>
            </a:r>
          </a:p>
          <a:p>
            <a:pPr marL="627063">
              <a:buFont typeface="Arial" panose="020B0604020202020204" pitchFamily="34" charset="0"/>
              <a:buChar char="•"/>
            </a:pPr>
            <a:r>
              <a:rPr lang="es-MX" dirty="0"/>
              <a:t>Se ha caracterizado en su conformación y estructura</a:t>
            </a:r>
          </a:p>
          <a:p>
            <a:pPr marL="627063">
              <a:buFont typeface="Arial" panose="020B0604020202020204" pitchFamily="34" charset="0"/>
              <a:buChar char="•"/>
            </a:pPr>
            <a:r>
              <a:rPr lang="es-MX" dirty="0"/>
              <a:t>Se ha </a:t>
            </a:r>
            <a:r>
              <a:rPr lang="es-MX" dirty="0" err="1"/>
              <a:t>crioperservado</a:t>
            </a:r>
            <a:r>
              <a:rPr lang="es-MX" dirty="0"/>
              <a:t> embriones puros</a:t>
            </a:r>
          </a:p>
          <a:p>
            <a:pPr marL="627063" algn="just">
              <a:buFont typeface="Arial" panose="020B0604020202020204" pitchFamily="34" charset="0"/>
              <a:buChar char="•"/>
            </a:pPr>
            <a:r>
              <a:rPr lang="es-MX" dirty="0"/>
              <a:t>Se comenzará a generar una raza ovina para el Estado de Guerrero</a:t>
            </a:r>
          </a:p>
          <a:p>
            <a:pPr marL="627063">
              <a:buFont typeface="Arial" panose="020B0604020202020204" pitchFamily="34" charset="0"/>
              <a:buChar char="•"/>
            </a:pPr>
            <a:endParaRPr lang="es-MX" dirty="0"/>
          </a:p>
          <a:p>
            <a:pPr marL="284163" indent="0">
              <a:buNone/>
            </a:pPr>
            <a:endParaRPr lang="es-MX" dirty="0"/>
          </a:p>
        </p:txBody>
      </p:sp>
      <p:pic>
        <p:nvPicPr>
          <p:cNvPr id="7" name="Picture 6">
            <a:extLst>
              <a:ext uri="{FF2B5EF4-FFF2-40B4-BE49-F238E27FC236}">
                <a16:creationId xmlns:a16="http://schemas.microsoft.com/office/drawing/2014/main" id="{B62FE619-FDA6-4280-9B34-E2B6D5000D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3485" y="1886376"/>
            <a:ext cx="3319249" cy="2212833"/>
          </a:xfrm>
          <a:prstGeom prst="rect">
            <a:avLst/>
          </a:prstGeom>
          <a:ln>
            <a:noFill/>
          </a:ln>
          <a:effectLst>
            <a:softEdge rad="112500"/>
          </a:effectLst>
        </p:spPr>
      </p:pic>
      <p:pic>
        <p:nvPicPr>
          <p:cNvPr id="9" name="Picture 8">
            <a:extLst>
              <a:ext uri="{FF2B5EF4-FFF2-40B4-BE49-F238E27FC236}">
                <a16:creationId xmlns:a16="http://schemas.microsoft.com/office/drawing/2014/main" id="{FA75D5BD-C86B-4054-AAE8-7A3DE87B63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3485" y="4399508"/>
            <a:ext cx="3319249" cy="2212832"/>
          </a:xfrm>
          <a:prstGeom prst="rect">
            <a:avLst/>
          </a:prstGeom>
          <a:ln>
            <a:noFill/>
          </a:ln>
          <a:effectLst>
            <a:softEdge rad="112500"/>
          </a:effectLst>
        </p:spPr>
      </p:pic>
      <p:pic>
        <p:nvPicPr>
          <p:cNvPr id="10" name="Imagen 22">
            <a:extLst>
              <a:ext uri="{FF2B5EF4-FFF2-40B4-BE49-F238E27FC236}">
                <a16:creationId xmlns:a16="http://schemas.microsoft.com/office/drawing/2014/main" id="{9465D722-346F-46E1-8A4F-F29E4D8E24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29947" y="75579"/>
            <a:ext cx="834316" cy="1510499"/>
          </a:xfrm>
          <a:prstGeom prst="rect">
            <a:avLst/>
          </a:prstGeom>
        </p:spPr>
      </p:pic>
    </p:spTree>
    <p:extLst>
      <p:ext uri="{BB962C8B-B14F-4D97-AF65-F5344CB8AC3E}">
        <p14:creationId xmlns:p14="http://schemas.microsoft.com/office/powerpoint/2010/main" val="386583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2C499-3DFF-41A4-89A5-30B26A890D02}"/>
              </a:ext>
            </a:extLst>
          </p:cNvPr>
          <p:cNvSpPr>
            <a:spLocks noGrp="1"/>
          </p:cNvSpPr>
          <p:nvPr>
            <p:ph type="title"/>
          </p:nvPr>
        </p:nvSpPr>
        <p:spPr>
          <a:xfrm>
            <a:off x="677334" y="294804"/>
            <a:ext cx="8596668" cy="651164"/>
          </a:xfrm>
        </p:spPr>
        <p:txBody>
          <a:bodyPr/>
          <a:lstStyle/>
          <a:p>
            <a:r>
              <a:rPr lang="es-MX" dirty="0"/>
              <a:t>Innovaciones tecnológicas agrícolas</a:t>
            </a:r>
          </a:p>
        </p:txBody>
      </p:sp>
      <p:sp>
        <p:nvSpPr>
          <p:cNvPr id="4" name="Content Placeholder 2">
            <a:extLst>
              <a:ext uri="{FF2B5EF4-FFF2-40B4-BE49-F238E27FC236}">
                <a16:creationId xmlns:a16="http://schemas.microsoft.com/office/drawing/2014/main" id="{948D2E38-9F0F-4821-9B49-29DAA8F0D129}"/>
              </a:ext>
            </a:extLst>
          </p:cNvPr>
          <p:cNvSpPr txBox="1">
            <a:spLocks/>
          </p:cNvSpPr>
          <p:nvPr/>
        </p:nvSpPr>
        <p:spPr>
          <a:xfrm>
            <a:off x="677334" y="1125306"/>
            <a:ext cx="7374845" cy="543789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b="1" dirty="0"/>
              <a:t>Cultivo de Uchuva</a:t>
            </a:r>
          </a:p>
          <a:p>
            <a:pPr marL="627063" algn="just">
              <a:buFont typeface="Arial" panose="020B0604020202020204" pitchFamily="34" charset="0"/>
              <a:buChar char="•"/>
            </a:pPr>
            <a:r>
              <a:rPr lang="es-MX" dirty="0"/>
              <a:t>Planta silvestre, peruana, altitud siembra 1500-3000 msnm</a:t>
            </a:r>
          </a:p>
          <a:p>
            <a:pPr marL="627063" algn="just">
              <a:buFont typeface="Arial" panose="020B0604020202020204" pitchFamily="34" charset="0"/>
              <a:buChar char="•"/>
            </a:pPr>
            <a:r>
              <a:rPr lang="es-MX" dirty="0"/>
              <a:t>Productores latinoamericanos Perú, Bolivia, Colombia, Ecuador y recientemente México.</a:t>
            </a:r>
          </a:p>
          <a:p>
            <a:pPr marL="627063" algn="just">
              <a:buFont typeface="Arial" panose="020B0604020202020204" pitchFamily="34" charset="0"/>
              <a:buChar char="•"/>
            </a:pPr>
            <a:r>
              <a:rPr lang="es-MX" dirty="0"/>
              <a:t>Potencial productivo ya que es una planta semi perene.</a:t>
            </a:r>
          </a:p>
          <a:p>
            <a:pPr marL="627063" algn="just">
              <a:buFont typeface="Arial" panose="020B0604020202020204" pitchFamily="34" charset="0"/>
              <a:buChar char="•"/>
            </a:pPr>
            <a:r>
              <a:rPr lang="es-MX" dirty="0"/>
              <a:t>Usos en mermeladas, bebidas, como fruto seco, néctares, vinagres, yogurt, etc.</a:t>
            </a:r>
          </a:p>
          <a:p>
            <a:pPr marL="627063" algn="just">
              <a:buFont typeface="Arial" panose="020B0604020202020204" pitchFamily="34" charset="0"/>
              <a:buChar char="•"/>
            </a:pPr>
            <a:r>
              <a:rPr lang="es-MX" dirty="0"/>
              <a:t>Aceptación en mercados de productos orgánicos y con alto valor.</a:t>
            </a:r>
          </a:p>
          <a:p>
            <a:pPr marL="0" indent="0" algn="just">
              <a:buNone/>
            </a:pPr>
            <a:r>
              <a:rPr lang="es-MX" b="1" dirty="0"/>
              <a:t>¿Que hemos hecho?</a:t>
            </a:r>
          </a:p>
          <a:p>
            <a:pPr marL="627063">
              <a:buFont typeface="Arial" panose="020B0604020202020204" pitchFamily="34" charset="0"/>
              <a:buChar char="•"/>
            </a:pPr>
            <a:r>
              <a:rPr lang="es-MX" dirty="0"/>
              <a:t>Se han realizado estudios para describir su comportamiento en estos ambientes.</a:t>
            </a:r>
          </a:p>
          <a:p>
            <a:pPr marL="627063">
              <a:buFont typeface="Arial" panose="020B0604020202020204" pitchFamily="34" charset="0"/>
              <a:buChar char="•"/>
            </a:pPr>
            <a:r>
              <a:rPr lang="es-MX" dirty="0"/>
              <a:t>Se está trabajando en la producción de una variedad que se adecue a nuestras condiciones.</a:t>
            </a:r>
          </a:p>
          <a:p>
            <a:pPr marL="627063">
              <a:buFont typeface="Arial" panose="020B0604020202020204" pitchFamily="34" charset="0"/>
              <a:buChar char="•"/>
            </a:pPr>
            <a:r>
              <a:rPr lang="es-MX" dirty="0"/>
              <a:t>Se trabaja en el paquete tecnológico del cultivo.</a:t>
            </a:r>
          </a:p>
          <a:p>
            <a:pPr marL="627063">
              <a:buFont typeface="Arial" panose="020B0604020202020204" pitchFamily="34" charset="0"/>
              <a:buChar char="•"/>
            </a:pPr>
            <a:r>
              <a:rPr lang="es-MX" dirty="0"/>
              <a:t>Algunos productores de la región ya conocen el cultivo.</a:t>
            </a:r>
          </a:p>
        </p:txBody>
      </p:sp>
      <p:pic>
        <p:nvPicPr>
          <p:cNvPr id="5" name="Imagen 22">
            <a:extLst>
              <a:ext uri="{FF2B5EF4-FFF2-40B4-BE49-F238E27FC236}">
                <a16:creationId xmlns:a16="http://schemas.microsoft.com/office/drawing/2014/main" id="{3FFCD9B3-7ED4-4816-B7F2-8B3948B650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29947" y="75579"/>
            <a:ext cx="834316" cy="1510499"/>
          </a:xfrm>
          <a:prstGeom prst="rect">
            <a:avLst/>
          </a:prstGeom>
        </p:spPr>
      </p:pic>
      <p:pic>
        <p:nvPicPr>
          <p:cNvPr id="8" name="Picture 7">
            <a:extLst>
              <a:ext uri="{FF2B5EF4-FFF2-40B4-BE49-F238E27FC236}">
                <a16:creationId xmlns:a16="http://schemas.microsoft.com/office/drawing/2014/main" id="{067AB584-24F9-4B1C-9893-967CC8341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1660" y="1836140"/>
            <a:ext cx="2990376" cy="2242782"/>
          </a:xfrm>
          <a:prstGeom prst="rect">
            <a:avLst/>
          </a:prstGeom>
          <a:ln>
            <a:noFill/>
          </a:ln>
          <a:effectLst>
            <a:softEdge rad="112500"/>
          </a:effectLst>
        </p:spPr>
      </p:pic>
      <p:pic>
        <p:nvPicPr>
          <p:cNvPr id="10" name="Picture 9">
            <a:extLst>
              <a:ext uri="{FF2B5EF4-FFF2-40B4-BE49-F238E27FC236}">
                <a16:creationId xmlns:a16="http://schemas.microsoft.com/office/drawing/2014/main" id="{383CC9BD-BC13-4AD6-A604-C6A5C0969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61660" y="4503761"/>
            <a:ext cx="2990376" cy="1905000"/>
          </a:xfrm>
          <a:prstGeom prst="rect">
            <a:avLst/>
          </a:prstGeom>
          <a:ln>
            <a:noFill/>
          </a:ln>
          <a:effectLst>
            <a:softEdge rad="112500"/>
          </a:effectLst>
        </p:spPr>
      </p:pic>
    </p:spTree>
    <p:extLst>
      <p:ext uri="{BB962C8B-B14F-4D97-AF65-F5344CB8AC3E}">
        <p14:creationId xmlns:p14="http://schemas.microsoft.com/office/powerpoint/2010/main" val="550375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8DD6C7E-DBAA-40C4-9912-6F22DFE2CAC9}"/>
              </a:ext>
            </a:extLst>
          </p:cNvPr>
          <p:cNvSpPr>
            <a:spLocks noGrp="1"/>
          </p:cNvSpPr>
          <p:nvPr>
            <p:ph type="title"/>
          </p:nvPr>
        </p:nvSpPr>
        <p:spPr>
          <a:xfrm>
            <a:off x="677863" y="452034"/>
            <a:ext cx="8596312" cy="727881"/>
          </a:xfrm>
        </p:spPr>
        <p:txBody>
          <a:bodyPr>
            <a:normAutofit/>
          </a:bodyPr>
          <a:lstStyle/>
          <a:p>
            <a:r>
              <a:rPr lang="es-MX" dirty="0"/>
              <a:t>Innovaciones tecnológicas agrícolas</a:t>
            </a:r>
          </a:p>
        </p:txBody>
      </p:sp>
      <p:sp>
        <p:nvSpPr>
          <p:cNvPr id="6" name="Content Placeholder 2">
            <a:extLst>
              <a:ext uri="{FF2B5EF4-FFF2-40B4-BE49-F238E27FC236}">
                <a16:creationId xmlns:a16="http://schemas.microsoft.com/office/drawing/2014/main" id="{6D273A91-82B7-4A4E-8C7F-42E4FCE28E70}"/>
              </a:ext>
            </a:extLst>
          </p:cNvPr>
          <p:cNvSpPr txBox="1">
            <a:spLocks/>
          </p:cNvSpPr>
          <p:nvPr/>
        </p:nvSpPr>
        <p:spPr>
          <a:xfrm>
            <a:off x="677863" y="1199770"/>
            <a:ext cx="7374845" cy="393178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b="1" dirty="0"/>
              <a:t>Cultivo de jitomate Cherry</a:t>
            </a:r>
          </a:p>
          <a:p>
            <a:pPr marL="627063" algn="just">
              <a:buFont typeface="Arial" panose="020B0604020202020204" pitchFamily="34" charset="0"/>
              <a:buChar char="•"/>
            </a:pPr>
            <a:r>
              <a:rPr lang="es-MX" dirty="0"/>
              <a:t>Planta silvestre peruana </a:t>
            </a:r>
          </a:p>
          <a:p>
            <a:pPr marL="627063" algn="just">
              <a:buFont typeface="Arial" panose="020B0604020202020204" pitchFamily="34" charset="0"/>
              <a:buChar char="•"/>
            </a:pPr>
            <a:r>
              <a:rPr lang="es-MX" dirty="0"/>
              <a:t>Fruto con diámetro de 1-3 cm y pero de 10-15 g.</a:t>
            </a:r>
          </a:p>
          <a:p>
            <a:pPr marL="627063" algn="just">
              <a:buFont typeface="Arial" panose="020B0604020202020204" pitchFamily="34" charset="0"/>
              <a:buChar char="•"/>
            </a:pPr>
            <a:r>
              <a:rPr lang="es-MX" dirty="0"/>
              <a:t>Potencial productivo ya que es una planta semi perene.</a:t>
            </a:r>
          </a:p>
          <a:p>
            <a:pPr marL="627063" algn="just">
              <a:buFont typeface="Arial" panose="020B0604020202020204" pitchFamily="34" charset="0"/>
              <a:buChar char="•"/>
            </a:pPr>
            <a:r>
              <a:rPr lang="es-MX" dirty="0"/>
              <a:t>Usos en industria restaurantera</a:t>
            </a:r>
          </a:p>
          <a:p>
            <a:pPr marL="627063" algn="just">
              <a:buFont typeface="Arial" panose="020B0604020202020204" pitchFamily="34" charset="0"/>
              <a:buChar char="•"/>
            </a:pPr>
            <a:r>
              <a:rPr lang="es-MX" dirty="0"/>
              <a:t>Producto de alto valor</a:t>
            </a:r>
          </a:p>
          <a:p>
            <a:pPr marL="0" indent="0" algn="just">
              <a:buNone/>
            </a:pPr>
            <a:r>
              <a:rPr lang="es-MX" b="1" dirty="0"/>
              <a:t>¿Que hemos hecho?</a:t>
            </a:r>
          </a:p>
          <a:p>
            <a:pPr marL="627063">
              <a:buFont typeface="Arial" panose="020B0604020202020204" pitchFamily="34" charset="0"/>
              <a:buChar char="•"/>
            </a:pPr>
            <a:r>
              <a:rPr lang="es-MX" dirty="0"/>
              <a:t>Se han comenzado a realizar estudios en el 2017 en este cultivo</a:t>
            </a:r>
          </a:p>
          <a:p>
            <a:pPr marL="627063">
              <a:buFont typeface="Arial" panose="020B0604020202020204" pitchFamily="34" charset="0"/>
              <a:buChar char="•"/>
            </a:pPr>
            <a:r>
              <a:rPr lang="es-MX" dirty="0"/>
              <a:t>Se pretende establecer el paquete tecnológico en el cultivo de esta planta.</a:t>
            </a:r>
          </a:p>
          <a:p>
            <a:pPr marL="284163" indent="0">
              <a:buNone/>
            </a:pPr>
            <a:endParaRPr lang="es-MX" dirty="0"/>
          </a:p>
        </p:txBody>
      </p:sp>
      <p:pic>
        <p:nvPicPr>
          <p:cNvPr id="10" name="Picture 9">
            <a:extLst>
              <a:ext uri="{FF2B5EF4-FFF2-40B4-BE49-F238E27FC236}">
                <a16:creationId xmlns:a16="http://schemas.microsoft.com/office/drawing/2014/main" id="{92640D94-491A-42C5-B8BE-A9386FA3B1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5070" y="5047533"/>
            <a:ext cx="3160215" cy="1777621"/>
          </a:xfrm>
          <a:prstGeom prst="rect">
            <a:avLst/>
          </a:prstGeom>
          <a:ln>
            <a:noFill/>
          </a:ln>
          <a:effectLst>
            <a:softEdge rad="112500"/>
          </a:effectLst>
        </p:spPr>
      </p:pic>
      <p:pic>
        <p:nvPicPr>
          <p:cNvPr id="11" name="Imagen 22">
            <a:extLst>
              <a:ext uri="{FF2B5EF4-FFF2-40B4-BE49-F238E27FC236}">
                <a16:creationId xmlns:a16="http://schemas.microsoft.com/office/drawing/2014/main" id="{C9FE4F1A-4F87-4A50-B7D4-E3C584713F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9947" y="75579"/>
            <a:ext cx="834316" cy="1510499"/>
          </a:xfrm>
          <a:prstGeom prst="rect">
            <a:avLst/>
          </a:prstGeom>
        </p:spPr>
      </p:pic>
      <p:pic>
        <p:nvPicPr>
          <p:cNvPr id="13" name="Picture 12">
            <a:extLst>
              <a:ext uri="{FF2B5EF4-FFF2-40B4-BE49-F238E27FC236}">
                <a16:creationId xmlns:a16="http://schemas.microsoft.com/office/drawing/2014/main" id="{631B643F-9471-481B-AF56-AC45B2426E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0565" y="5047533"/>
            <a:ext cx="3160215" cy="1686338"/>
          </a:xfrm>
          <a:prstGeom prst="rect">
            <a:avLst/>
          </a:prstGeom>
          <a:ln>
            <a:noFill/>
          </a:ln>
          <a:effectLst>
            <a:softEdge rad="112500"/>
          </a:effectLst>
        </p:spPr>
      </p:pic>
      <p:pic>
        <p:nvPicPr>
          <p:cNvPr id="15" name="Picture 14">
            <a:extLst>
              <a:ext uri="{FF2B5EF4-FFF2-40B4-BE49-F238E27FC236}">
                <a16:creationId xmlns:a16="http://schemas.microsoft.com/office/drawing/2014/main" id="{C216AF8D-1FAC-4450-AE3F-0D445A62C4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9141943" y="2410290"/>
            <a:ext cx="2882650" cy="2161988"/>
          </a:xfrm>
          <a:prstGeom prst="rect">
            <a:avLst/>
          </a:prstGeom>
          <a:ln>
            <a:noFill/>
          </a:ln>
          <a:effectLst>
            <a:softEdge rad="112500"/>
          </a:effectLst>
        </p:spPr>
      </p:pic>
    </p:spTree>
    <p:extLst>
      <p:ext uri="{BB962C8B-B14F-4D97-AF65-F5344CB8AC3E}">
        <p14:creationId xmlns:p14="http://schemas.microsoft.com/office/powerpoint/2010/main" val="3707313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5C126D-409B-4876-9AA4-B08A1A3DAD2C}"/>
              </a:ext>
            </a:extLst>
          </p:cNvPr>
          <p:cNvSpPr>
            <a:spLocks noGrp="1"/>
          </p:cNvSpPr>
          <p:nvPr>
            <p:ph type="title"/>
          </p:nvPr>
        </p:nvSpPr>
        <p:spPr>
          <a:xfrm>
            <a:off x="677863" y="452034"/>
            <a:ext cx="8596312" cy="727881"/>
          </a:xfrm>
        </p:spPr>
        <p:txBody>
          <a:bodyPr>
            <a:normAutofit/>
          </a:bodyPr>
          <a:lstStyle/>
          <a:p>
            <a:r>
              <a:rPr lang="es-MX" dirty="0"/>
              <a:t>Innovaciones tecnológicas agrícolas</a:t>
            </a:r>
          </a:p>
        </p:txBody>
      </p:sp>
      <p:sp>
        <p:nvSpPr>
          <p:cNvPr id="5" name="Content Placeholder 2">
            <a:extLst>
              <a:ext uri="{FF2B5EF4-FFF2-40B4-BE49-F238E27FC236}">
                <a16:creationId xmlns:a16="http://schemas.microsoft.com/office/drawing/2014/main" id="{49BFBB0F-E320-4939-BF39-183F4D91039F}"/>
              </a:ext>
            </a:extLst>
          </p:cNvPr>
          <p:cNvSpPr txBox="1">
            <a:spLocks/>
          </p:cNvSpPr>
          <p:nvPr/>
        </p:nvSpPr>
        <p:spPr>
          <a:xfrm>
            <a:off x="677863" y="1295304"/>
            <a:ext cx="7374845" cy="51106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b="1" dirty="0"/>
              <a:t>Cultivo de soya</a:t>
            </a:r>
          </a:p>
          <a:p>
            <a:pPr marL="627063" algn="just">
              <a:buFont typeface="Arial" panose="020B0604020202020204" pitchFamily="34" charset="0"/>
              <a:buChar char="•"/>
            </a:pPr>
            <a:r>
              <a:rPr lang="es-MX" dirty="0"/>
              <a:t>La soya, proveniente de Asia, puede aportar hasta 40% PC</a:t>
            </a:r>
          </a:p>
          <a:p>
            <a:pPr marL="627063" algn="just">
              <a:buFont typeface="Arial" panose="020B0604020202020204" pitchFamily="34" charset="0"/>
              <a:buChar char="•"/>
            </a:pPr>
            <a:r>
              <a:rPr lang="es-MX" dirty="0"/>
              <a:t>Se despreciaba por su sabor poco </a:t>
            </a:r>
            <a:r>
              <a:rPr lang="es-MX" dirty="0" err="1"/>
              <a:t>palatable</a:t>
            </a:r>
            <a:endParaRPr lang="es-MX" dirty="0"/>
          </a:p>
          <a:p>
            <a:pPr marL="627063" algn="just">
              <a:buFont typeface="Arial" panose="020B0604020202020204" pitchFamily="34" charset="0"/>
              <a:buChar char="•"/>
            </a:pPr>
            <a:r>
              <a:rPr lang="es-MX" dirty="0"/>
              <a:t>Entre los 70-80 el CSAEGRO, fue conocido como el Colegio de la Soya fue generada la variedad BM2</a:t>
            </a:r>
          </a:p>
          <a:p>
            <a:pPr marL="627063" algn="just">
              <a:buFont typeface="Arial" panose="020B0604020202020204" pitchFamily="34" charset="0"/>
              <a:buChar char="•"/>
            </a:pPr>
            <a:r>
              <a:rPr lang="es-MX" dirty="0"/>
              <a:t>En el 2009 se generó la variedad SALCER</a:t>
            </a:r>
          </a:p>
          <a:p>
            <a:pPr marL="0" indent="0" algn="just">
              <a:buNone/>
            </a:pPr>
            <a:r>
              <a:rPr lang="es-MX" b="1" dirty="0"/>
              <a:t>¿Que hemos hecho?</a:t>
            </a:r>
          </a:p>
          <a:p>
            <a:pPr marL="627063">
              <a:buFont typeface="Arial" panose="020B0604020202020204" pitchFamily="34" charset="0"/>
              <a:buChar char="•"/>
            </a:pPr>
            <a:r>
              <a:rPr lang="es-MX" dirty="0"/>
              <a:t>Se continua trabajando con diferentes líneas avanzadas.</a:t>
            </a:r>
          </a:p>
          <a:p>
            <a:pPr marL="627063">
              <a:buFont typeface="Arial" panose="020B0604020202020204" pitchFamily="34" charset="0"/>
              <a:buChar char="•"/>
            </a:pPr>
            <a:r>
              <a:rPr lang="es-MX" dirty="0"/>
              <a:t>Se encuentra en desarrollo una denominada ojo de tigre con antocianinas.</a:t>
            </a:r>
          </a:p>
          <a:p>
            <a:pPr marL="627063">
              <a:buFont typeface="Arial" panose="020B0604020202020204" pitchFamily="34" charset="0"/>
              <a:buChar char="•"/>
            </a:pPr>
            <a:r>
              <a:rPr lang="es-MX" dirty="0"/>
              <a:t>Se cuenta trabajando con líneas precoces de 90 días.</a:t>
            </a:r>
          </a:p>
          <a:p>
            <a:pPr marL="627063">
              <a:buFont typeface="Arial" panose="020B0604020202020204" pitchFamily="34" charset="0"/>
              <a:buChar char="•"/>
            </a:pPr>
            <a:r>
              <a:rPr lang="es-MX" dirty="0"/>
              <a:t>Incorporación en fresco en la dieta de rumiantes.</a:t>
            </a:r>
          </a:p>
          <a:p>
            <a:pPr marL="627063">
              <a:buFont typeface="Arial" panose="020B0604020202020204" pitchFamily="34" charset="0"/>
              <a:buChar char="•"/>
            </a:pPr>
            <a:endParaRPr lang="es-MX" dirty="0"/>
          </a:p>
          <a:p>
            <a:pPr marL="284163" indent="0">
              <a:buNone/>
            </a:pPr>
            <a:endParaRPr lang="es-MX" dirty="0"/>
          </a:p>
        </p:txBody>
      </p:sp>
      <p:pic>
        <p:nvPicPr>
          <p:cNvPr id="6" name="Imagen 4">
            <a:extLst>
              <a:ext uri="{FF2B5EF4-FFF2-40B4-BE49-F238E27FC236}">
                <a16:creationId xmlns:a16="http://schemas.microsoft.com/office/drawing/2014/main" id="{7DD37009-52AE-4F71-8CCD-49F495673E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13033" y="1745685"/>
            <a:ext cx="3469701" cy="2441083"/>
          </a:xfrm>
          <a:prstGeom prst="rect">
            <a:avLst/>
          </a:prstGeom>
          <a:ln>
            <a:noFill/>
          </a:ln>
          <a:effectLst>
            <a:softEdge rad="112500"/>
          </a:effectLst>
        </p:spPr>
      </p:pic>
      <p:pic>
        <p:nvPicPr>
          <p:cNvPr id="7" name="Imagen 13">
            <a:extLst>
              <a:ext uri="{FF2B5EF4-FFF2-40B4-BE49-F238E27FC236}">
                <a16:creationId xmlns:a16="http://schemas.microsoft.com/office/drawing/2014/main" id="{067C4D67-B010-4228-901D-5906192086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3032" y="4438167"/>
            <a:ext cx="3469701" cy="2018367"/>
          </a:xfrm>
          <a:prstGeom prst="rect">
            <a:avLst/>
          </a:prstGeom>
          <a:ln>
            <a:noFill/>
          </a:ln>
          <a:effectLst>
            <a:softEdge rad="112500"/>
          </a:effectLst>
        </p:spPr>
      </p:pic>
      <p:pic>
        <p:nvPicPr>
          <p:cNvPr id="8" name="Imagen 22">
            <a:extLst>
              <a:ext uri="{FF2B5EF4-FFF2-40B4-BE49-F238E27FC236}">
                <a16:creationId xmlns:a16="http://schemas.microsoft.com/office/drawing/2014/main" id="{3364DFD1-1C2E-45AA-8FEB-CDA48746A9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29947" y="75579"/>
            <a:ext cx="834316" cy="1510499"/>
          </a:xfrm>
          <a:prstGeom prst="rect">
            <a:avLst/>
          </a:prstGeom>
        </p:spPr>
      </p:pic>
    </p:spTree>
    <p:extLst>
      <p:ext uri="{BB962C8B-B14F-4D97-AF65-F5344CB8AC3E}">
        <p14:creationId xmlns:p14="http://schemas.microsoft.com/office/powerpoint/2010/main" val="3795739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6DEBC3-3F23-4DD8-9C49-EADE117DDCE4}"/>
              </a:ext>
            </a:extLst>
          </p:cNvPr>
          <p:cNvSpPr>
            <a:spLocks noGrp="1"/>
          </p:cNvSpPr>
          <p:nvPr>
            <p:ph type="title"/>
          </p:nvPr>
        </p:nvSpPr>
        <p:spPr>
          <a:xfrm>
            <a:off x="677334" y="363940"/>
            <a:ext cx="8596312" cy="686937"/>
          </a:xfrm>
        </p:spPr>
        <p:txBody>
          <a:bodyPr>
            <a:normAutofit/>
          </a:bodyPr>
          <a:lstStyle/>
          <a:p>
            <a:r>
              <a:rPr lang="es-MX" dirty="0"/>
              <a:t>Sistema Producto Jamaica</a:t>
            </a:r>
          </a:p>
        </p:txBody>
      </p:sp>
      <p:sp>
        <p:nvSpPr>
          <p:cNvPr id="5" name="Content Placeholder 2">
            <a:extLst>
              <a:ext uri="{FF2B5EF4-FFF2-40B4-BE49-F238E27FC236}">
                <a16:creationId xmlns:a16="http://schemas.microsoft.com/office/drawing/2014/main" id="{C5B4E416-67FE-4929-B191-60CF051F81F8}"/>
              </a:ext>
            </a:extLst>
          </p:cNvPr>
          <p:cNvSpPr>
            <a:spLocks noGrp="1"/>
          </p:cNvSpPr>
          <p:nvPr>
            <p:ph idx="1"/>
          </p:nvPr>
        </p:nvSpPr>
        <p:spPr>
          <a:xfrm>
            <a:off x="677332" y="1132125"/>
            <a:ext cx="7265665" cy="2109858"/>
          </a:xfrm>
        </p:spPr>
        <p:txBody>
          <a:bodyPr>
            <a:normAutofit/>
          </a:bodyPr>
          <a:lstStyle/>
          <a:p>
            <a:pPr marL="0" indent="0" algn="just">
              <a:buNone/>
            </a:pPr>
            <a:r>
              <a:rPr lang="es-MX" b="1" dirty="0"/>
              <a:t>Generalidades</a:t>
            </a:r>
          </a:p>
          <a:p>
            <a:pPr algn="just"/>
            <a:r>
              <a:rPr lang="es-MX" dirty="0"/>
              <a:t>El Estado de Guerrero hasta el 2014 era el principal productor de Jamaica</a:t>
            </a:r>
          </a:p>
          <a:p>
            <a:pPr algn="just"/>
            <a:endParaRPr lang="es-MX" dirty="0"/>
          </a:p>
        </p:txBody>
      </p:sp>
      <p:sp>
        <p:nvSpPr>
          <p:cNvPr id="6" name="Content Placeholder 2">
            <a:extLst>
              <a:ext uri="{FF2B5EF4-FFF2-40B4-BE49-F238E27FC236}">
                <a16:creationId xmlns:a16="http://schemas.microsoft.com/office/drawing/2014/main" id="{3F058FDD-C6E9-44AF-A703-E374001309CB}"/>
              </a:ext>
            </a:extLst>
          </p:cNvPr>
          <p:cNvSpPr txBox="1">
            <a:spLocks/>
          </p:cNvSpPr>
          <p:nvPr/>
        </p:nvSpPr>
        <p:spPr>
          <a:xfrm>
            <a:off x="677332" y="4598387"/>
            <a:ext cx="7265665" cy="18956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MX" b="1" dirty="0"/>
              <a:t>Área de oportunidad</a:t>
            </a:r>
          </a:p>
          <a:p>
            <a:pPr algn="just"/>
            <a:r>
              <a:rPr lang="es-MX" dirty="0"/>
              <a:t>Coadyuvar al desarrollo del paquete tecnológico en Jamaica</a:t>
            </a:r>
          </a:p>
          <a:p>
            <a:pPr algn="just"/>
            <a:r>
              <a:rPr lang="es-MX" dirty="0"/>
              <a:t>Dirigir esfuerzos que permitan implementar tecnologías para la producción orgánica de Jamaica.</a:t>
            </a:r>
          </a:p>
          <a:p>
            <a:pPr algn="just"/>
            <a:r>
              <a:rPr lang="es-MX" dirty="0"/>
              <a:t>Estudios diversos</a:t>
            </a:r>
          </a:p>
        </p:txBody>
      </p:sp>
      <p:sp>
        <p:nvSpPr>
          <p:cNvPr id="7" name="Content Placeholder 2">
            <a:extLst>
              <a:ext uri="{FF2B5EF4-FFF2-40B4-BE49-F238E27FC236}">
                <a16:creationId xmlns:a16="http://schemas.microsoft.com/office/drawing/2014/main" id="{F0E8F611-942C-409D-9871-E1A504A1CEEF}"/>
              </a:ext>
            </a:extLst>
          </p:cNvPr>
          <p:cNvSpPr txBox="1">
            <a:spLocks/>
          </p:cNvSpPr>
          <p:nvPr/>
        </p:nvSpPr>
        <p:spPr>
          <a:xfrm>
            <a:off x="677332" y="2625488"/>
            <a:ext cx="7265665" cy="16070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MX" b="1" dirty="0"/>
              <a:t>Innovaciones tecnológicas</a:t>
            </a:r>
          </a:p>
          <a:p>
            <a:pPr algn="just"/>
            <a:r>
              <a:rPr lang="es-MX" dirty="0"/>
              <a:t>Experimentos fertilización edáfica y foliar</a:t>
            </a:r>
          </a:p>
          <a:p>
            <a:pPr algn="just"/>
            <a:r>
              <a:rPr lang="es-MX" dirty="0"/>
              <a:t>Métodos de siembra</a:t>
            </a:r>
          </a:p>
          <a:p>
            <a:pPr algn="just"/>
            <a:r>
              <a:rPr lang="es-MX" dirty="0"/>
              <a:t>Empleo de reguladores de crecimiento</a:t>
            </a:r>
          </a:p>
        </p:txBody>
      </p:sp>
      <p:pic>
        <p:nvPicPr>
          <p:cNvPr id="8" name="Imagen 11">
            <a:extLst>
              <a:ext uri="{FF2B5EF4-FFF2-40B4-BE49-F238E27FC236}">
                <a16:creationId xmlns:a16="http://schemas.microsoft.com/office/drawing/2014/main" id="{AD934D45-0781-4629-8A4C-B8C8E1538F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68246" y="1912063"/>
            <a:ext cx="2735271" cy="1825137"/>
          </a:xfrm>
          <a:prstGeom prst="rect">
            <a:avLst/>
          </a:prstGeom>
          <a:ln>
            <a:noFill/>
          </a:ln>
          <a:effectLst>
            <a:outerShdw blurRad="190500" algn="tl" rotWithShape="0">
              <a:srgbClr val="000000">
                <a:alpha val="70000"/>
              </a:srgbClr>
            </a:outerShdw>
          </a:effectLst>
        </p:spPr>
      </p:pic>
      <p:pic>
        <p:nvPicPr>
          <p:cNvPr id="9" name="Imagen 1">
            <a:extLst>
              <a:ext uri="{FF2B5EF4-FFF2-40B4-BE49-F238E27FC236}">
                <a16:creationId xmlns:a16="http://schemas.microsoft.com/office/drawing/2014/main" id="{589EBDB3-B6D8-464F-997D-853B14C8E3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9397" y="4412207"/>
            <a:ext cx="2724120" cy="1895673"/>
          </a:xfrm>
          <a:prstGeom prst="rect">
            <a:avLst/>
          </a:prstGeom>
          <a:ln>
            <a:noFill/>
          </a:ln>
          <a:effectLst>
            <a:outerShdw blurRad="190500" algn="tl" rotWithShape="0">
              <a:srgbClr val="000000">
                <a:alpha val="70000"/>
              </a:srgbClr>
            </a:outerShdw>
          </a:effectLst>
        </p:spPr>
      </p:pic>
      <p:pic>
        <p:nvPicPr>
          <p:cNvPr id="10" name="Imagen 22">
            <a:extLst>
              <a:ext uri="{FF2B5EF4-FFF2-40B4-BE49-F238E27FC236}">
                <a16:creationId xmlns:a16="http://schemas.microsoft.com/office/drawing/2014/main" id="{50A57F3B-1B29-49C9-A002-3496B23E4A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29947" y="75579"/>
            <a:ext cx="834316" cy="1510499"/>
          </a:xfrm>
          <a:prstGeom prst="rect">
            <a:avLst/>
          </a:prstGeom>
        </p:spPr>
      </p:pic>
    </p:spTree>
    <p:extLst>
      <p:ext uri="{BB962C8B-B14F-4D97-AF65-F5344CB8AC3E}">
        <p14:creationId xmlns:p14="http://schemas.microsoft.com/office/powerpoint/2010/main" val="320274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68B1BF-C40B-4700-A836-8D5A6D392DA1}"/>
              </a:ext>
            </a:extLst>
          </p:cNvPr>
          <p:cNvSpPr>
            <a:spLocks noGrp="1"/>
          </p:cNvSpPr>
          <p:nvPr>
            <p:ph type="title"/>
          </p:nvPr>
        </p:nvSpPr>
        <p:spPr>
          <a:xfrm>
            <a:off x="677863" y="609600"/>
            <a:ext cx="8596312" cy="651164"/>
          </a:xfrm>
        </p:spPr>
        <p:txBody>
          <a:bodyPr>
            <a:normAutofit fontScale="90000"/>
          </a:bodyPr>
          <a:lstStyle/>
          <a:p>
            <a:r>
              <a:rPr lang="es-MX" dirty="0"/>
              <a:t>Convenios de colaboración vigentes</a:t>
            </a:r>
            <a:br>
              <a:rPr lang="es-MX" dirty="0"/>
            </a:br>
            <a:endParaRPr lang="es-MX" dirty="0"/>
          </a:p>
        </p:txBody>
      </p:sp>
      <p:pic>
        <p:nvPicPr>
          <p:cNvPr id="6" name="Picture 2" descr="UTRNG">
            <a:extLst>
              <a:ext uri="{FF2B5EF4-FFF2-40B4-BE49-F238E27FC236}">
                <a16:creationId xmlns:a16="http://schemas.microsoft.com/office/drawing/2014/main" id="{1874D22E-01E4-4255-8BBE-EC60E5C1B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38" y="1515067"/>
            <a:ext cx="3833222" cy="79759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22">
            <a:extLst>
              <a:ext uri="{FF2B5EF4-FFF2-40B4-BE49-F238E27FC236}">
                <a16:creationId xmlns:a16="http://schemas.microsoft.com/office/drawing/2014/main" id="{AC59FE50-79FE-407C-BBE2-DC0E434CC1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9821" y="207819"/>
            <a:ext cx="834316" cy="1510498"/>
          </a:xfrm>
          <a:prstGeom prst="rect">
            <a:avLst/>
          </a:prstGeom>
        </p:spPr>
      </p:pic>
      <p:graphicFrame>
        <p:nvGraphicFramePr>
          <p:cNvPr id="8" name="Table 7">
            <a:extLst>
              <a:ext uri="{FF2B5EF4-FFF2-40B4-BE49-F238E27FC236}">
                <a16:creationId xmlns:a16="http://schemas.microsoft.com/office/drawing/2014/main" id="{1F7A666D-B08A-4EE4-A1E3-D82E974EE2DB}"/>
              </a:ext>
            </a:extLst>
          </p:cNvPr>
          <p:cNvGraphicFramePr>
            <a:graphicFrameLocks noGrp="1"/>
          </p:cNvGraphicFramePr>
          <p:nvPr>
            <p:extLst>
              <p:ext uri="{D42A27DB-BD31-4B8C-83A1-F6EECF244321}">
                <p14:modId xmlns:p14="http://schemas.microsoft.com/office/powerpoint/2010/main" val="799531589"/>
              </p:ext>
            </p:extLst>
          </p:nvPr>
        </p:nvGraphicFramePr>
        <p:xfrm>
          <a:off x="577238" y="2566960"/>
          <a:ext cx="9727430" cy="3689175"/>
        </p:xfrm>
        <a:graphic>
          <a:graphicData uri="http://schemas.openxmlformats.org/drawingml/2006/table">
            <a:tbl>
              <a:tblPr firstRow="1" firstCol="1" bandRow="1">
                <a:tableStyleId>{0660B408-B3CF-4A94-85FC-2B1E0A45F4A2}</a:tableStyleId>
              </a:tblPr>
              <a:tblGrid>
                <a:gridCol w="2022215">
                  <a:extLst>
                    <a:ext uri="{9D8B030D-6E8A-4147-A177-3AD203B41FA5}">
                      <a16:colId xmlns:a16="http://schemas.microsoft.com/office/drawing/2014/main" val="3390630698"/>
                    </a:ext>
                  </a:extLst>
                </a:gridCol>
                <a:gridCol w="1572396">
                  <a:extLst>
                    <a:ext uri="{9D8B030D-6E8A-4147-A177-3AD203B41FA5}">
                      <a16:colId xmlns:a16="http://schemas.microsoft.com/office/drawing/2014/main" val="1134482229"/>
                    </a:ext>
                  </a:extLst>
                </a:gridCol>
                <a:gridCol w="6132819">
                  <a:extLst>
                    <a:ext uri="{9D8B030D-6E8A-4147-A177-3AD203B41FA5}">
                      <a16:colId xmlns:a16="http://schemas.microsoft.com/office/drawing/2014/main" val="465438347"/>
                    </a:ext>
                  </a:extLst>
                </a:gridCol>
              </a:tblGrid>
              <a:tr h="520103">
                <a:tc>
                  <a:txBody>
                    <a:bodyPr/>
                    <a:lstStyle/>
                    <a:p>
                      <a:pPr algn="ctr">
                        <a:lnSpc>
                          <a:spcPct val="150000"/>
                        </a:lnSpc>
                        <a:spcAft>
                          <a:spcPts val="0"/>
                        </a:spcAft>
                      </a:pPr>
                      <a:r>
                        <a:rPr lang="es-MX" sz="1200" dirty="0">
                          <a:effectLst/>
                        </a:rPr>
                        <a:t>Institución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Vigencia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Objeto del convenio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5989729"/>
                  </a:ext>
                </a:extLst>
              </a:tr>
              <a:tr h="3169072">
                <a:tc>
                  <a:txBody>
                    <a:bodyPr/>
                    <a:lstStyle/>
                    <a:p>
                      <a:pPr algn="ctr">
                        <a:lnSpc>
                          <a:spcPct val="150000"/>
                        </a:lnSpc>
                        <a:spcAft>
                          <a:spcPts val="0"/>
                        </a:spcAft>
                      </a:pPr>
                      <a:r>
                        <a:rPr lang="es-ES" sz="1600" dirty="0">
                          <a:effectLst/>
                        </a:rPr>
                        <a:t>Universidad Tecnológica de la Región Norte de Guerrero</a:t>
                      </a:r>
                      <a:endParaRPr lang="es-MX"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dirty="0">
                          <a:effectLst/>
                        </a:rPr>
                        <a:t>17 agosto 2015 al </a:t>
                      </a:r>
                      <a:endParaRPr lang="es-MX" sz="1400" dirty="0">
                        <a:effectLst/>
                      </a:endParaRPr>
                    </a:p>
                    <a:p>
                      <a:pPr algn="ctr">
                        <a:lnSpc>
                          <a:spcPct val="150000"/>
                        </a:lnSpc>
                        <a:spcAft>
                          <a:spcPts val="0"/>
                        </a:spcAft>
                      </a:pPr>
                      <a:r>
                        <a:rPr lang="es-ES" sz="1400" dirty="0">
                          <a:effectLst/>
                        </a:rPr>
                        <a:t>31 diciembre 2018</a:t>
                      </a:r>
                      <a:endParaRPr lang="es-MX"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400" dirty="0">
                          <a:effectLst/>
                        </a:rPr>
                        <a:t>El objeto del presente Convenio es que “LA UTRNG” y “EL CSAEGRO” conjunten esfuerzos y recursos para llevar a cabo Proyectos Específicos de Investigación Científica y Tecnológica, así como brindarse apoyo técnico y académico en actividades de investigación, docencia, desarrollo profesional y tecnológico. Promover la movilidad docente y estudiantil mediante servicio social y estancias profesionales. </a:t>
                      </a:r>
                    </a:p>
                    <a:p>
                      <a:pPr marL="171450" indent="-171450" algn="just">
                        <a:lnSpc>
                          <a:spcPct val="150000"/>
                        </a:lnSpc>
                        <a:spcAft>
                          <a:spcPts val="0"/>
                        </a:spcAft>
                        <a:buFont typeface="Wingdings" panose="05000000000000000000" pitchFamily="2" charset="2"/>
                        <a:buChar char="Ø"/>
                      </a:pPr>
                      <a:r>
                        <a:rPr lang="es-ES" sz="1400" dirty="0">
                          <a:effectLst/>
                        </a:rPr>
                        <a:t>Actualmente se trabaja en el desarrollo de una aplicación para plataformas </a:t>
                      </a:r>
                      <a:r>
                        <a:rPr lang="es-ES" sz="1400" dirty="0" err="1">
                          <a:effectLst/>
                        </a:rPr>
                        <a:t>android</a:t>
                      </a:r>
                      <a:r>
                        <a:rPr lang="es-ES" sz="1400" dirty="0">
                          <a:effectLst/>
                        </a:rPr>
                        <a:t> capaz de determinar mediante imágenes la enfermedad en mangos denominada “Escoba de la bruja”, el proyecto aún se encuentra operando.</a:t>
                      </a:r>
                      <a:endParaRPr lang="es-MX"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866895"/>
                  </a:ext>
                </a:extLst>
              </a:tr>
            </a:tbl>
          </a:graphicData>
        </a:graphic>
      </p:graphicFrame>
    </p:spTree>
    <p:extLst>
      <p:ext uri="{BB962C8B-B14F-4D97-AF65-F5344CB8AC3E}">
        <p14:creationId xmlns:p14="http://schemas.microsoft.com/office/powerpoint/2010/main" val="2097272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0FFCD-FCB6-48BC-B437-DC8B7D146D47}"/>
              </a:ext>
            </a:extLst>
          </p:cNvPr>
          <p:cNvSpPr>
            <a:spLocks noGrp="1"/>
          </p:cNvSpPr>
          <p:nvPr>
            <p:ph type="title"/>
          </p:nvPr>
        </p:nvSpPr>
        <p:spPr>
          <a:xfrm>
            <a:off x="677334" y="609600"/>
            <a:ext cx="8596668" cy="706582"/>
          </a:xfrm>
        </p:spPr>
        <p:txBody>
          <a:bodyPr/>
          <a:lstStyle/>
          <a:p>
            <a:r>
              <a:rPr lang="es-MX" dirty="0"/>
              <a:t>Convenios de colaboración</a:t>
            </a:r>
          </a:p>
        </p:txBody>
      </p:sp>
      <p:graphicFrame>
        <p:nvGraphicFramePr>
          <p:cNvPr id="4" name="Table 3">
            <a:extLst>
              <a:ext uri="{FF2B5EF4-FFF2-40B4-BE49-F238E27FC236}">
                <a16:creationId xmlns:a16="http://schemas.microsoft.com/office/drawing/2014/main" id="{1E7C26BA-7127-4CFF-852E-AEC0B62DD7BC}"/>
              </a:ext>
            </a:extLst>
          </p:cNvPr>
          <p:cNvGraphicFramePr>
            <a:graphicFrameLocks noGrp="1"/>
          </p:cNvGraphicFramePr>
          <p:nvPr>
            <p:extLst>
              <p:ext uri="{D42A27DB-BD31-4B8C-83A1-F6EECF244321}">
                <p14:modId xmlns:p14="http://schemas.microsoft.com/office/powerpoint/2010/main" val="1667715968"/>
              </p:ext>
            </p:extLst>
          </p:nvPr>
        </p:nvGraphicFramePr>
        <p:xfrm>
          <a:off x="677334" y="3006436"/>
          <a:ext cx="9727430" cy="3689175"/>
        </p:xfrm>
        <a:graphic>
          <a:graphicData uri="http://schemas.openxmlformats.org/drawingml/2006/table">
            <a:tbl>
              <a:tblPr firstRow="1" firstCol="1" bandRow="1">
                <a:tableStyleId>{0660B408-B3CF-4A94-85FC-2B1E0A45F4A2}</a:tableStyleId>
              </a:tblPr>
              <a:tblGrid>
                <a:gridCol w="2022215">
                  <a:extLst>
                    <a:ext uri="{9D8B030D-6E8A-4147-A177-3AD203B41FA5}">
                      <a16:colId xmlns:a16="http://schemas.microsoft.com/office/drawing/2014/main" val="3390630698"/>
                    </a:ext>
                  </a:extLst>
                </a:gridCol>
                <a:gridCol w="1572396">
                  <a:extLst>
                    <a:ext uri="{9D8B030D-6E8A-4147-A177-3AD203B41FA5}">
                      <a16:colId xmlns:a16="http://schemas.microsoft.com/office/drawing/2014/main" val="1134482229"/>
                    </a:ext>
                  </a:extLst>
                </a:gridCol>
                <a:gridCol w="6132819">
                  <a:extLst>
                    <a:ext uri="{9D8B030D-6E8A-4147-A177-3AD203B41FA5}">
                      <a16:colId xmlns:a16="http://schemas.microsoft.com/office/drawing/2014/main" val="465438347"/>
                    </a:ext>
                  </a:extLst>
                </a:gridCol>
              </a:tblGrid>
              <a:tr h="520103">
                <a:tc>
                  <a:txBody>
                    <a:bodyPr/>
                    <a:lstStyle/>
                    <a:p>
                      <a:pPr algn="ctr">
                        <a:lnSpc>
                          <a:spcPct val="150000"/>
                        </a:lnSpc>
                        <a:spcAft>
                          <a:spcPts val="0"/>
                        </a:spcAft>
                      </a:pPr>
                      <a:r>
                        <a:rPr lang="es-MX" sz="1200" dirty="0">
                          <a:effectLst/>
                        </a:rPr>
                        <a:t>Institución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Vigencia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Objeto del convenio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5989729"/>
                  </a:ext>
                </a:extLst>
              </a:tr>
              <a:tr h="3169072">
                <a:tc>
                  <a:txBody>
                    <a:bodyPr/>
                    <a:lstStyle/>
                    <a:p>
                      <a:pPr algn="ctr">
                        <a:lnSpc>
                          <a:spcPct val="150000"/>
                        </a:lnSpc>
                        <a:spcAft>
                          <a:spcPts val="0"/>
                        </a:spcAft>
                      </a:pPr>
                      <a:r>
                        <a:rPr lang="es-ES" sz="1600" dirty="0">
                          <a:effectLst/>
                        </a:rPr>
                        <a:t>Universidad Autónoma del Estado de Morelos</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2017 a diciembre de 2018</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effectLst/>
                        </a:rPr>
                        <a:t>El objeto del presente es establecer las bases para la realización de actividades conjuntas encaminadas a la superación académica, la formación y capacitación  profesional, el desarrollo de la ciencia y la tecnología, la divulgación de conocimiento, mediante la planeación, programación y realización de las acciones de colaboración, intercambio y apoyo mutuo que beneficien a la sociedad y a las instituciones que convienen este acuerdo.</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866895"/>
                  </a:ext>
                </a:extLst>
              </a:tr>
            </a:tbl>
          </a:graphicData>
        </a:graphic>
      </p:graphicFrame>
      <p:pic>
        <p:nvPicPr>
          <p:cNvPr id="5" name="Imagen 22">
            <a:extLst>
              <a:ext uri="{FF2B5EF4-FFF2-40B4-BE49-F238E27FC236}">
                <a16:creationId xmlns:a16="http://schemas.microsoft.com/office/drawing/2014/main" id="{0B46ED2B-80E4-41EF-9A9F-BA62B703B2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79821" y="207819"/>
            <a:ext cx="834316" cy="1510498"/>
          </a:xfrm>
          <a:prstGeom prst="rect">
            <a:avLst/>
          </a:prstGeom>
        </p:spPr>
      </p:pic>
      <p:pic>
        <p:nvPicPr>
          <p:cNvPr id="9218" name="Picture 2" descr="Resultado de imagen para UAEM">
            <a:extLst>
              <a:ext uri="{FF2B5EF4-FFF2-40B4-BE49-F238E27FC236}">
                <a16:creationId xmlns:a16="http://schemas.microsoft.com/office/drawing/2014/main" id="{1A01C905-FBAA-4454-B63C-E3BF68893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492376"/>
            <a:ext cx="2356571" cy="134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854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17D1-75FF-44C6-87D3-C76886E57B97}"/>
              </a:ext>
            </a:extLst>
          </p:cNvPr>
          <p:cNvSpPr>
            <a:spLocks noGrp="1"/>
          </p:cNvSpPr>
          <p:nvPr>
            <p:ph type="title"/>
          </p:nvPr>
        </p:nvSpPr>
        <p:spPr>
          <a:xfrm>
            <a:off x="677334" y="609600"/>
            <a:ext cx="8596668" cy="665018"/>
          </a:xfrm>
        </p:spPr>
        <p:txBody>
          <a:bodyPr/>
          <a:lstStyle/>
          <a:p>
            <a:r>
              <a:rPr lang="es-MX" dirty="0"/>
              <a:t>Convenios vigentes de colaboración</a:t>
            </a:r>
          </a:p>
        </p:txBody>
      </p:sp>
      <p:graphicFrame>
        <p:nvGraphicFramePr>
          <p:cNvPr id="6" name="Table 5">
            <a:extLst>
              <a:ext uri="{FF2B5EF4-FFF2-40B4-BE49-F238E27FC236}">
                <a16:creationId xmlns:a16="http://schemas.microsoft.com/office/drawing/2014/main" id="{BE94EBDA-23CD-4277-BDEF-9046FEA7880C}"/>
              </a:ext>
            </a:extLst>
          </p:cNvPr>
          <p:cNvGraphicFramePr>
            <a:graphicFrameLocks noGrp="1"/>
          </p:cNvGraphicFramePr>
          <p:nvPr>
            <p:extLst>
              <p:ext uri="{D42A27DB-BD31-4B8C-83A1-F6EECF244321}">
                <p14:modId xmlns:p14="http://schemas.microsoft.com/office/powerpoint/2010/main" val="1841324080"/>
              </p:ext>
            </p:extLst>
          </p:nvPr>
        </p:nvGraphicFramePr>
        <p:xfrm>
          <a:off x="677334" y="2881744"/>
          <a:ext cx="9727430" cy="3689175"/>
        </p:xfrm>
        <a:graphic>
          <a:graphicData uri="http://schemas.openxmlformats.org/drawingml/2006/table">
            <a:tbl>
              <a:tblPr firstRow="1" firstCol="1" bandRow="1">
                <a:tableStyleId>{0660B408-B3CF-4A94-85FC-2B1E0A45F4A2}</a:tableStyleId>
              </a:tblPr>
              <a:tblGrid>
                <a:gridCol w="2022215">
                  <a:extLst>
                    <a:ext uri="{9D8B030D-6E8A-4147-A177-3AD203B41FA5}">
                      <a16:colId xmlns:a16="http://schemas.microsoft.com/office/drawing/2014/main" val="3390630698"/>
                    </a:ext>
                  </a:extLst>
                </a:gridCol>
                <a:gridCol w="1572396">
                  <a:extLst>
                    <a:ext uri="{9D8B030D-6E8A-4147-A177-3AD203B41FA5}">
                      <a16:colId xmlns:a16="http://schemas.microsoft.com/office/drawing/2014/main" val="1134482229"/>
                    </a:ext>
                  </a:extLst>
                </a:gridCol>
                <a:gridCol w="6132819">
                  <a:extLst>
                    <a:ext uri="{9D8B030D-6E8A-4147-A177-3AD203B41FA5}">
                      <a16:colId xmlns:a16="http://schemas.microsoft.com/office/drawing/2014/main" val="465438347"/>
                    </a:ext>
                  </a:extLst>
                </a:gridCol>
              </a:tblGrid>
              <a:tr h="520103">
                <a:tc>
                  <a:txBody>
                    <a:bodyPr/>
                    <a:lstStyle/>
                    <a:p>
                      <a:pPr algn="ctr">
                        <a:lnSpc>
                          <a:spcPct val="150000"/>
                        </a:lnSpc>
                        <a:spcAft>
                          <a:spcPts val="0"/>
                        </a:spcAft>
                      </a:pPr>
                      <a:r>
                        <a:rPr lang="es-MX" sz="1200" dirty="0">
                          <a:effectLst/>
                        </a:rPr>
                        <a:t>Institución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Vigencia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Objeto del convenio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5989729"/>
                  </a:ext>
                </a:extLst>
              </a:tr>
              <a:tr h="3169072">
                <a:tc>
                  <a:txBody>
                    <a:bodyPr/>
                    <a:lstStyle/>
                    <a:p>
                      <a:pPr algn="ctr">
                        <a:lnSpc>
                          <a:spcPct val="150000"/>
                        </a:lnSpc>
                        <a:spcAft>
                          <a:spcPts val="0"/>
                        </a:spcAft>
                      </a:pPr>
                      <a:r>
                        <a:rPr lang="es-ES" sz="1600" dirty="0">
                          <a:effectLst/>
                        </a:rPr>
                        <a:t>Universidad Autónoma Metropolitana Unidad Xochimilco</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octubre 2015 al</a:t>
                      </a:r>
                      <a:endParaRPr lang="es-MX" sz="1600">
                        <a:effectLst/>
                      </a:endParaRPr>
                    </a:p>
                    <a:p>
                      <a:pPr algn="ctr">
                        <a:lnSpc>
                          <a:spcPct val="150000"/>
                        </a:lnSpc>
                        <a:spcAft>
                          <a:spcPts val="0"/>
                        </a:spcAft>
                      </a:pPr>
                      <a:r>
                        <a:rPr lang="es-ES" sz="1600">
                          <a:effectLst/>
                        </a:rPr>
                        <a:t>octubre 2020</a:t>
                      </a:r>
                      <a:endParaRPr lang="es-MX"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effectLst/>
                        </a:rPr>
                        <a:t>Es la colaboración entre las partes, para propiciar la trasferencia de tecnología en el ámbito agrícola y pecuario entre ambas partes.</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866895"/>
                  </a:ext>
                </a:extLst>
              </a:tr>
            </a:tbl>
          </a:graphicData>
        </a:graphic>
      </p:graphicFrame>
      <p:pic>
        <p:nvPicPr>
          <p:cNvPr id="7" name="Imagen 22">
            <a:extLst>
              <a:ext uri="{FF2B5EF4-FFF2-40B4-BE49-F238E27FC236}">
                <a16:creationId xmlns:a16="http://schemas.microsoft.com/office/drawing/2014/main" id="{30C28A75-DF16-4129-8874-4031EA1349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79821" y="207819"/>
            <a:ext cx="834316" cy="1510498"/>
          </a:xfrm>
          <a:prstGeom prst="rect">
            <a:avLst/>
          </a:prstGeom>
        </p:spPr>
      </p:pic>
      <p:pic>
        <p:nvPicPr>
          <p:cNvPr id="4098" name="Picture 2" descr="Resultado de imagen para UAM x">
            <a:extLst>
              <a:ext uri="{FF2B5EF4-FFF2-40B4-BE49-F238E27FC236}">
                <a16:creationId xmlns:a16="http://schemas.microsoft.com/office/drawing/2014/main" id="{CBFE45BF-D007-4B56-A368-8269E9FC2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425" y="1233408"/>
            <a:ext cx="1431427" cy="143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1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A582-328E-4DE6-BB9E-159ADDFC8ACC}"/>
              </a:ext>
            </a:extLst>
          </p:cNvPr>
          <p:cNvSpPr>
            <a:spLocks noGrp="1"/>
          </p:cNvSpPr>
          <p:nvPr>
            <p:ph type="title"/>
          </p:nvPr>
        </p:nvSpPr>
        <p:spPr>
          <a:xfrm>
            <a:off x="677334" y="609600"/>
            <a:ext cx="8596668" cy="692727"/>
          </a:xfrm>
        </p:spPr>
        <p:txBody>
          <a:bodyPr/>
          <a:lstStyle/>
          <a:p>
            <a:r>
              <a:rPr lang="es-MX" dirty="0"/>
              <a:t>Convenios de colaboración vigentes</a:t>
            </a:r>
          </a:p>
        </p:txBody>
      </p:sp>
      <p:graphicFrame>
        <p:nvGraphicFramePr>
          <p:cNvPr id="5" name="Table 4">
            <a:extLst>
              <a:ext uri="{FF2B5EF4-FFF2-40B4-BE49-F238E27FC236}">
                <a16:creationId xmlns:a16="http://schemas.microsoft.com/office/drawing/2014/main" id="{F1C70F4E-22C8-4D5C-81F1-25BD0C3DE448}"/>
              </a:ext>
            </a:extLst>
          </p:cNvPr>
          <p:cNvGraphicFramePr>
            <a:graphicFrameLocks noGrp="1"/>
          </p:cNvGraphicFramePr>
          <p:nvPr>
            <p:extLst>
              <p:ext uri="{D42A27DB-BD31-4B8C-83A1-F6EECF244321}">
                <p14:modId xmlns:p14="http://schemas.microsoft.com/office/powerpoint/2010/main" val="3680415039"/>
              </p:ext>
            </p:extLst>
          </p:nvPr>
        </p:nvGraphicFramePr>
        <p:xfrm>
          <a:off x="677334" y="2992580"/>
          <a:ext cx="9727430" cy="3689175"/>
        </p:xfrm>
        <a:graphic>
          <a:graphicData uri="http://schemas.openxmlformats.org/drawingml/2006/table">
            <a:tbl>
              <a:tblPr firstRow="1" firstCol="1" bandRow="1">
                <a:tableStyleId>{0660B408-B3CF-4A94-85FC-2B1E0A45F4A2}</a:tableStyleId>
              </a:tblPr>
              <a:tblGrid>
                <a:gridCol w="2022215">
                  <a:extLst>
                    <a:ext uri="{9D8B030D-6E8A-4147-A177-3AD203B41FA5}">
                      <a16:colId xmlns:a16="http://schemas.microsoft.com/office/drawing/2014/main" val="3390630698"/>
                    </a:ext>
                  </a:extLst>
                </a:gridCol>
                <a:gridCol w="1572396">
                  <a:extLst>
                    <a:ext uri="{9D8B030D-6E8A-4147-A177-3AD203B41FA5}">
                      <a16:colId xmlns:a16="http://schemas.microsoft.com/office/drawing/2014/main" val="1134482229"/>
                    </a:ext>
                  </a:extLst>
                </a:gridCol>
                <a:gridCol w="6132819">
                  <a:extLst>
                    <a:ext uri="{9D8B030D-6E8A-4147-A177-3AD203B41FA5}">
                      <a16:colId xmlns:a16="http://schemas.microsoft.com/office/drawing/2014/main" val="465438347"/>
                    </a:ext>
                  </a:extLst>
                </a:gridCol>
              </a:tblGrid>
              <a:tr h="520103">
                <a:tc>
                  <a:txBody>
                    <a:bodyPr/>
                    <a:lstStyle/>
                    <a:p>
                      <a:pPr algn="ctr">
                        <a:lnSpc>
                          <a:spcPct val="150000"/>
                        </a:lnSpc>
                        <a:spcAft>
                          <a:spcPts val="0"/>
                        </a:spcAft>
                      </a:pPr>
                      <a:r>
                        <a:rPr lang="es-MX" sz="1200" dirty="0">
                          <a:effectLst/>
                        </a:rPr>
                        <a:t>Institución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Vigencia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Objeto del convenio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5989729"/>
                  </a:ext>
                </a:extLst>
              </a:tr>
              <a:tr h="3169072">
                <a:tc>
                  <a:txBody>
                    <a:bodyPr/>
                    <a:lstStyle/>
                    <a:p>
                      <a:pPr algn="ctr">
                        <a:lnSpc>
                          <a:spcPct val="150000"/>
                        </a:lnSpc>
                        <a:spcAft>
                          <a:spcPts val="0"/>
                        </a:spcAft>
                      </a:pPr>
                      <a:r>
                        <a:rPr lang="es-ES" sz="1600" dirty="0">
                          <a:effectLst/>
                        </a:rPr>
                        <a:t>Unidad Académica de Medicina Veterinaria y Zootecnia de la Universidad Autónoma de Guerrero</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2016 a octubre de 2021</a:t>
                      </a:r>
                      <a:endParaRPr lang="es-MX"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effectLst/>
                        </a:rPr>
                        <a:t>Producto de este convenio se comenzó la apertura para que alumnos de la Unidad Académica, realizaron una estancia estudiantil durante un semestre con alumnos del programa educativo de Ingeniero Agrónomo Zootecnista</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866895"/>
                  </a:ext>
                </a:extLst>
              </a:tr>
            </a:tbl>
          </a:graphicData>
        </a:graphic>
      </p:graphicFrame>
      <p:pic>
        <p:nvPicPr>
          <p:cNvPr id="6" name="Imagen 22">
            <a:extLst>
              <a:ext uri="{FF2B5EF4-FFF2-40B4-BE49-F238E27FC236}">
                <a16:creationId xmlns:a16="http://schemas.microsoft.com/office/drawing/2014/main" id="{F0A68D72-663A-421F-83CB-0C58F1C28E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79821" y="207819"/>
            <a:ext cx="834316" cy="1510498"/>
          </a:xfrm>
          <a:prstGeom prst="rect">
            <a:avLst/>
          </a:prstGeom>
        </p:spPr>
      </p:pic>
      <p:pic>
        <p:nvPicPr>
          <p:cNvPr id="6146" name="Picture 2" descr="Resultado de imagen para UAGRO veterinaria">
            <a:extLst>
              <a:ext uri="{FF2B5EF4-FFF2-40B4-BE49-F238E27FC236}">
                <a16:creationId xmlns:a16="http://schemas.microsoft.com/office/drawing/2014/main" id="{C3F2A2A9-6AA4-411E-9216-25A5CCD9EA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56" b="10634"/>
          <a:stretch/>
        </p:blipFill>
        <p:spPr bwMode="auto">
          <a:xfrm>
            <a:off x="774316" y="1302327"/>
            <a:ext cx="2256575" cy="1330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960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21427-40E2-4E6B-A966-335A27278D4D}"/>
              </a:ext>
            </a:extLst>
          </p:cNvPr>
          <p:cNvSpPr>
            <a:spLocks noGrp="1"/>
          </p:cNvSpPr>
          <p:nvPr>
            <p:ph type="title"/>
          </p:nvPr>
        </p:nvSpPr>
        <p:spPr>
          <a:xfrm>
            <a:off x="677334" y="609600"/>
            <a:ext cx="8596668" cy="651164"/>
          </a:xfrm>
        </p:spPr>
        <p:txBody>
          <a:bodyPr/>
          <a:lstStyle/>
          <a:p>
            <a:r>
              <a:rPr lang="es-MX" dirty="0"/>
              <a:t>Convenios de colaboración vigentes</a:t>
            </a:r>
          </a:p>
        </p:txBody>
      </p:sp>
      <p:graphicFrame>
        <p:nvGraphicFramePr>
          <p:cNvPr id="4" name="Table 3">
            <a:extLst>
              <a:ext uri="{FF2B5EF4-FFF2-40B4-BE49-F238E27FC236}">
                <a16:creationId xmlns:a16="http://schemas.microsoft.com/office/drawing/2014/main" id="{744FE100-D5D3-408A-A03E-0E17199B492D}"/>
              </a:ext>
            </a:extLst>
          </p:cNvPr>
          <p:cNvGraphicFramePr>
            <a:graphicFrameLocks noGrp="1"/>
          </p:cNvGraphicFramePr>
          <p:nvPr>
            <p:extLst>
              <p:ext uri="{D42A27DB-BD31-4B8C-83A1-F6EECF244321}">
                <p14:modId xmlns:p14="http://schemas.microsoft.com/office/powerpoint/2010/main" val="2950845723"/>
              </p:ext>
            </p:extLst>
          </p:nvPr>
        </p:nvGraphicFramePr>
        <p:xfrm>
          <a:off x="677334" y="2826326"/>
          <a:ext cx="9727430" cy="3689175"/>
        </p:xfrm>
        <a:graphic>
          <a:graphicData uri="http://schemas.openxmlformats.org/drawingml/2006/table">
            <a:tbl>
              <a:tblPr firstRow="1" firstCol="1" bandRow="1">
                <a:tableStyleId>{0660B408-B3CF-4A94-85FC-2B1E0A45F4A2}</a:tableStyleId>
              </a:tblPr>
              <a:tblGrid>
                <a:gridCol w="2022215">
                  <a:extLst>
                    <a:ext uri="{9D8B030D-6E8A-4147-A177-3AD203B41FA5}">
                      <a16:colId xmlns:a16="http://schemas.microsoft.com/office/drawing/2014/main" val="3390630698"/>
                    </a:ext>
                  </a:extLst>
                </a:gridCol>
                <a:gridCol w="1572396">
                  <a:extLst>
                    <a:ext uri="{9D8B030D-6E8A-4147-A177-3AD203B41FA5}">
                      <a16:colId xmlns:a16="http://schemas.microsoft.com/office/drawing/2014/main" val="1134482229"/>
                    </a:ext>
                  </a:extLst>
                </a:gridCol>
                <a:gridCol w="6132819">
                  <a:extLst>
                    <a:ext uri="{9D8B030D-6E8A-4147-A177-3AD203B41FA5}">
                      <a16:colId xmlns:a16="http://schemas.microsoft.com/office/drawing/2014/main" val="465438347"/>
                    </a:ext>
                  </a:extLst>
                </a:gridCol>
              </a:tblGrid>
              <a:tr h="520103">
                <a:tc>
                  <a:txBody>
                    <a:bodyPr/>
                    <a:lstStyle/>
                    <a:p>
                      <a:pPr algn="ctr">
                        <a:lnSpc>
                          <a:spcPct val="150000"/>
                        </a:lnSpc>
                        <a:spcAft>
                          <a:spcPts val="0"/>
                        </a:spcAft>
                      </a:pPr>
                      <a:r>
                        <a:rPr lang="es-MX" sz="1200" dirty="0">
                          <a:effectLst/>
                        </a:rPr>
                        <a:t>Institución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Vigencia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Objeto del convenio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5989729"/>
                  </a:ext>
                </a:extLst>
              </a:tr>
              <a:tr h="3169072">
                <a:tc>
                  <a:txBody>
                    <a:bodyPr/>
                    <a:lstStyle/>
                    <a:p>
                      <a:pPr algn="ctr">
                        <a:lnSpc>
                          <a:spcPct val="150000"/>
                        </a:lnSpc>
                        <a:spcAft>
                          <a:spcPts val="0"/>
                        </a:spcAft>
                      </a:pPr>
                      <a:r>
                        <a:rPr lang="es-ES" sz="1600" dirty="0">
                          <a:effectLst/>
                        </a:rPr>
                        <a:t>Escuela Superior de Medicina Veterinaria y Zootecnia de la Universidad Autónoma de Guerrero</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2017 a marzo de 2022</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effectLst/>
                        </a:rPr>
                        <a:t>Producto de este convenio alumnos de la Escuela Superior, realizan una estancia estudiantil durante un semestre con alumnos de 6 y 8 semestre del programa educativo de Ingeniero Agrónomo Zootecnista </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866895"/>
                  </a:ext>
                </a:extLst>
              </a:tr>
            </a:tbl>
          </a:graphicData>
        </a:graphic>
      </p:graphicFrame>
      <p:pic>
        <p:nvPicPr>
          <p:cNvPr id="5" name="Imagen 22">
            <a:extLst>
              <a:ext uri="{FF2B5EF4-FFF2-40B4-BE49-F238E27FC236}">
                <a16:creationId xmlns:a16="http://schemas.microsoft.com/office/drawing/2014/main" id="{C252CFE5-C803-4CE9-B5FE-EB9B9D2E23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79821" y="207819"/>
            <a:ext cx="834316" cy="1510498"/>
          </a:xfrm>
          <a:prstGeom prst="rect">
            <a:avLst/>
          </a:prstGeom>
        </p:spPr>
      </p:pic>
      <p:pic>
        <p:nvPicPr>
          <p:cNvPr id="10242" name="Picture 2" descr="Resultado de imagen para Escuela Superior de medicina veterinaria uagro">
            <a:extLst>
              <a:ext uri="{FF2B5EF4-FFF2-40B4-BE49-F238E27FC236}">
                <a16:creationId xmlns:a16="http://schemas.microsoft.com/office/drawing/2014/main" id="{B51323DD-E0E3-4F9F-9B9D-74F121981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493" y="1290125"/>
            <a:ext cx="1121485" cy="153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3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58DC-FCBB-44AB-A41C-F2BD6AC71C3D}"/>
              </a:ext>
            </a:extLst>
          </p:cNvPr>
          <p:cNvSpPr>
            <a:spLocks noGrp="1"/>
          </p:cNvSpPr>
          <p:nvPr>
            <p:ph type="title"/>
          </p:nvPr>
        </p:nvSpPr>
        <p:spPr>
          <a:xfrm>
            <a:off x="677334" y="609600"/>
            <a:ext cx="8596668" cy="692727"/>
          </a:xfrm>
        </p:spPr>
        <p:txBody>
          <a:bodyPr/>
          <a:lstStyle/>
          <a:p>
            <a:r>
              <a:rPr lang="es-MX" dirty="0"/>
              <a:t>Convenios de colaboración vigentes</a:t>
            </a:r>
          </a:p>
        </p:txBody>
      </p:sp>
      <p:graphicFrame>
        <p:nvGraphicFramePr>
          <p:cNvPr id="4" name="Table 3">
            <a:extLst>
              <a:ext uri="{FF2B5EF4-FFF2-40B4-BE49-F238E27FC236}">
                <a16:creationId xmlns:a16="http://schemas.microsoft.com/office/drawing/2014/main" id="{D08DDB7A-C2B5-4D39-AD9B-9B477B65E594}"/>
              </a:ext>
            </a:extLst>
          </p:cNvPr>
          <p:cNvGraphicFramePr>
            <a:graphicFrameLocks noGrp="1"/>
          </p:cNvGraphicFramePr>
          <p:nvPr>
            <p:extLst>
              <p:ext uri="{D42A27DB-BD31-4B8C-83A1-F6EECF244321}">
                <p14:modId xmlns:p14="http://schemas.microsoft.com/office/powerpoint/2010/main" val="1367456983"/>
              </p:ext>
            </p:extLst>
          </p:nvPr>
        </p:nvGraphicFramePr>
        <p:xfrm>
          <a:off x="677334" y="2901144"/>
          <a:ext cx="9727430" cy="3689175"/>
        </p:xfrm>
        <a:graphic>
          <a:graphicData uri="http://schemas.openxmlformats.org/drawingml/2006/table">
            <a:tbl>
              <a:tblPr firstRow="1" firstCol="1" bandRow="1">
                <a:tableStyleId>{0660B408-B3CF-4A94-85FC-2B1E0A45F4A2}</a:tableStyleId>
              </a:tblPr>
              <a:tblGrid>
                <a:gridCol w="2022215">
                  <a:extLst>
                    <a:ext uri="{9D8B030D-6E8A-4147-A177-3AD203B41FA5}">
                      <a16:colId xmlns:a16="http://schemas.microsoft.com/office/drawing/2014/main" val="3390630698"/>
                    </a:ext>
                  </a:extLst>
                </a:gridCol>
                <a:gridCol w="1572396">
                  <a:extLst>
                    <a:ext uri="{9D8B030D-6E8A-4147-A177-3AD203B41FA5}">
                      <a16:colId xmlns:a16="http://schemas.microsoft.com/office/drawing/2014/main" val="1134482229"/>
                    </a:ext>
                  </a:extLst>
                </a:gridCol>
                <a:gridCol w="6132819">
                  <a:extLst>
                    <a:ext uri="{9D8B030D-6E8A-4147-A177-3AD203B41FA5}">
                      <a16:colId xmlns:a16="http://schemas.microsoft.com/office/drawing/2014/main" val="465438347"/>
                    </a:ext>
                  </a:extLst>
                </a:gridCol>
              </a:tblGrid>
              <a:tr h="520103">
                <a:tc>
                  <a:txBody>
                    <a:bodyPr/>
                    <a:lstStyle/>
                    <a:p>
                      <a:pPr algn="ctr">
                        <a:lnSpc>
                          <a:spcPct val="150000"/>
                        </a:lnSpc>
                        <a:spcAft>
                          <a:spcPts val="0"/>
                        </a:spcAft>
                      </a:pPr>
                      <a:r>
                        <a:rPr lang="es-MX" sz="1200" dirty="0">
                          <a:effectLst/>
                        </a:rPr>
                        <a:t>Institución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Vigencia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Objeto del convenio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5989729"/>
                  </a:ext>
                </a:extLst>
              </a:tr>
              <a:tr h="3169072">
                <a:tc>
                  <a:txBody>
                    <a:bodyPr/>
                    <a:lstStyle/>
                    <a:p>
                      <a:pPr algn="ctr">
                        <a:lnSpc>
                          <a:spcPct val="150000"/>
                        </a:lnSpc>
                        <a:spcAft>
                          <a:spcPts val="0"/>
                        </a:spcAft>
                      </a:pPr>
                      <a:r>
                        <a:rPr lang="es-ES" sz="1600" dirty="0">
                          <a:effectLst/>
                        </a:rPr>
                        <a:t>Centro de Bachillerato Tecnológico Agropecuario N.176</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diciembre 2005 </a:t>
                      </a:r>
                      <a:endParaRPr lang="es-MX" sz="1600">
                        <a:effectLst/>
                      </a:endParaRPr>
                    </a:p>
                    <a:p>
                      <a:pPr algn="ctr">
                        <a:lnSpc>
                          <a:spcPct val="150000"/>
                        </a:lnSpc>
                        <a:spcAft>
                          <a:spcPts val="0"/>
                        </a:spcAft>
                      </a:pPr>
                      <a:r>
                        <a:rPr lang="es-ES" sz="1600">
                          <a:effectLst/>
                        </a:rPr>
                        <a:t>Indefinido</a:t>
                      </a:r>
                      <a:endParaRPr lang="es-MX"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effectLst/>
                        </a:rPr>
                        <a:t>Establecer bases y mecanismos de cooperación y colaboración recíproca para contribuir al desarrollo conjunto de proyectos y programas agropecuarios, además de otros acuerdos y acciones de interés que beneficie a cada plantel para su desarrollo, debe ser en lo tecnológico e integral.</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866895"/>
                  </a:ext>
                </a:extLst>
              </a:tr>
            </a:tbl>
          </a:graphicData>
        </a:graphic>
      </p:graphicFrame>
      <p:pic>
        <p:nvPicPr>
          <p:cNvPr id="5" name="Imagen 22">
            <a:extLst>
              <a:ext uri="{FF2B5EF4-FFF2-40B4-BE49-F238E27FC236}">
                <a16:creationId xmlns:a16="http://schemas.microsoft.com/office/drawing/2014/main" id="{F04CB00F-233A-4278-8E48-2E319A3B3C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79821" y="207819"/>
            <a:ext cx="834316" cy="1510498"/>
          </a:xfrm>
          <a:prstGeom prst="rect">
            <a:avLst/>
          </a:prstGeom>
        </p:spPr>
      </p:pic>
      <p:pic>
        <p:nvPicPr>
          <p:cNvPr id="8194" name="Picture 2" descr="Resultado de imagen para CBTa">
            <a:extLst>
              <a:ext uri="{FF2B5EF4-FFF2-40B4-BE49-F238E27FC236}">
                <a16:creationId xmlns:a16="http://schemas.microsoft.com/office/drawing/2014/main" id="{1A168E84-DB21-4A19-AE02-BC524666C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718317"/>
            <a:ext cx="2013036" cy="103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67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F072-CEE5-433F-8B5A-6D0E7124C9D2}"/>
              </a:ext>
            </a:extLst>
          </p:cNvPr>
          <p:cNvSpPr>
            <a:spLocks noGrp="1"/>
          </p:cNvSpPr>
          <p:nvPr>
            <p:ph type="title"/>
          </p:nvPr>
        </p:nvSpPr>
        <p:spPr>
          <a:xfrm>
            <a:off x="677334" y="609600"/>
            <a:ext cx="8596668" cy="692727"/>
          </a:xfrm>
        </p:spPr>
        <p:txBody>
          <a:bodyPr/>
          <a:lstStyle/>
          <a:p>
            <a:r>
              <a:rPr lang="es-MX" dirty="0"/>
              <a:t>Convenios de colaboración vigentes </a:t>
            </a:r>
          </a:p>
        </p:txBody>
      </p:sp>
      <p:graphicFrame>
        <p:nvGraphicFramePr>
          <p:cNvPr id="4" name="Table 3">
            <a:extLst>
              <a:ext uri="{FF2B5EF4-FFF2-40B4-BE49-F238E27FC236}">
                <a16:creationId xmlns:a16="http://schemas.microsoft.com/office/drawing/2014/main" id="{F743DD7A-01CC-4E17-9959-F2B42DD441DC}"/>
              </a:ext>
            </a:extLst>
          </p:cNvPr>
          <p:cNvGraphicFramePr>
            <a:graphicFrameLocks noGrp="1"/>
          </p:cNvGraphicFramePr>
          <p:nvPr>
            <p:extLst>
              <p:ext uri="{D42A27DB-BD31-4B8C-83A1-F6EECF244321}">
                <p14:modId xmlns:p14="http://schemas.microsoft.com/office/powerpoint/2010/main" val="874655612"/>
              </p:ext>
            </p:extLst>
          </p:nvPr>
        </p:nvGraphicFramePr>
        <p:xfrm>
          <a:off x="677334" y="2881745"/>
          <a:ext cx="9727430" cy="3689175"/>
        </p:xfrm>
        <a:graphic>
          <a:graphicData uri="http://schemas.openxmlformats.org/drawingml/2006/table">
            <a:tbl>
              <a:tblPr firstRow="1" firstCol="1" bandRow="1">
                <a:tableStyleId>{0660B408-B3CF-4A94-85FC-2B1E0A45F4A2}</a:tableStyleId>
              </a:tblPr>
              <a:tblGrid>
                <a:gridCol w="2022215">
                  <a:extLst>
                    <a:ext uri="{9D8B030D-6E8A-4147-A177-3AD203B41FA5}">
                      <a16:colId xmlns:a16="http://schemas.microsoft.com/office/drawing/2014/main" val="3390630698"/>
                    </a:ext>
                  </a:extLst>
                </a:gridCol>
                <a:gridCol w="1572396">
                  <a:extLst>
                    <a:ext uri="{9D8B030D-6E8A-4147-A177-3AD203B41FA5}">
                      <a16:colId xmlns:a16="http://schemas.microsoft.com/office/drawing/2014/main" val="1134482229"/>
                    </a:ext>
                  </a:extLst>
                </a:gridCol>
                <a:gridCol w="6132819">
                  <a:extLst>
                    <a:ext uri="{9D8B030D-6E8A-4147-A177-3AD203B41FA5}">
                      <a16:colId xmlns:a16="http://schemas.microsoft.com/office/drawing/2014/main" val="465438347"/>
                    </a:ext>
                  </a:extLst>
                </a:gridCol>
              </a:tblGrid>
              <a:tr h="520103">
                <a:tc>
                  <a:txBody>
                    <a:bodyPr/>
                    <a:lstStyle/>
                    <a:p>
                      <a:pPr algn="ctr">
                        <a:lnSpc>
                          <a:spcPct val="150000"/>
                        </a:lnSpc>
                        <a:spcAft>
                          <a:spcPts val="0"/>
                        </a:spcAft>
                      </a:pPr>
                      <a:r>
                        <a:rPr lang="es-MX" sz="1200" dirty="0">
                          <a:effectLst/>
                        </a:rPr>
                        <a:t>Institución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Vigencia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Objeto del convenio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5989729"/>
                  </a:ext>
                </a:extLst>
              </a:tr>
              <a:tr h="3169072">
                <a:tc>
                  <a:txBody>
                    <a:bodyPr/>
                    <a:lstStyle/>
                    <a:p>
                      <a:pPr algn="ctr">
                        <a:lnSpc>
                          <a:spcPct val="150000"/>
                        </a:lnSpc>
                        <a:spcAft>
                          <a:spcPts val="0"/>
                        </a:spcAft>
                      </a:pPr>
                      <a:r>
                        <a:rPr lang="es-ES" sz="1600" dirty="0">
                          <a:effectLst/>
                        </a:rPr>
                        <a:t>Centro de Bachillerato Tecnológico Agropecuario N.223</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a:effectLst/>
                        </a:rPr>
                        <a:t>Octubre 2012 </a:t>
                      </a:r>
                      <a:endParaRPr lang="es-MX" sz="1600">
                        <a:effectLst/>
                      </a:endParaRPr>
                    </a:p>
                    <a:p>
                      <a:pPr algn="ctr">
                        <a:lnSpc>
                          <a:spcPct val="150000"/>
                        </a:lnSpc>
                        <a:spcAft>
                          <a:spcPts val="0"/>
                        </a:spcAft>
                      </a:pPr>
                      <a:r>
                        <a:rPr lang="es-ES" sz="1600">
                          <a:effectLst/>
                        </a:rPr>
                        <a:t>Indefinido</a:t>
                      </a:r>
                      <a:endParaRPr lang="es-MX"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effectLst/>
                        </a:rPr>
                        <a:t>Establecer bases y mecanismos de cooperación y colaboración recíproca, para contribuir al desarrollo conjunto de proyectos y programas agropecuarios, además de otros acuerdos y acciones de interés que beneficie a cada plantel para su desarrollo, debe ser en lo tecnológico e integral.</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866895"/>
                  </a:ext>
                </a:extLst>
              </a:tr>
            </a:tbl>
          </a:graphicData>
        </a:graphic>
      </p:graphicFrame>
      <p:pic>
        <p:nvPicPr>
          <p:cNvPr id="5" name="Imagen 22">
            <a:extLst>
              <a:ext uri="{FF2B5EF4-FFF2-40B4-BE49-F238E27FC236}">
                <a16:creationId xmlns:a16="http://schemas.microsoft.com/office/drawing/2014/main" id="{AD23B90E-7134-460A-B612-A888B0A973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79821" y="207819"/>
            <a:ext cx="834316" cy="1510498"/>
          </a:xfrm>
          <a:prstGeom prst="rect">
            <a:avLst/>
          </a:prstGeom>
        </p:spPr>
      </p:pic>
      <p:pic>
        <p:nvPicPr>
          <p:cNvPr id="6" name="Picture 2" descr="Resultado de imagen para CBTa">
            <a:extLst>
              <a:ext uri="{FF2B5EF4-FFF2-40B4-BE49-F238E27FC236}">
                <a16:creationId xmlns:a16="http://schemas.microsoft.com/office/drawing/2014/main" id="{76B46AAE-9824-435F-B0E5-9400639E5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455081"/>
            <a:ext cx="2013036" cy="103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33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EAA0-58B9-4C1B-B203-92689699AAEE}"/>
              </a:ext>
            </a:extLst>
          </p:cNvPr>
          <p:cNvSpPr>
            <a:spLocks noGrp="1"/>
          </p:cNvSpPr>
          <p:nvPr>
            <p:ph type="title"/>
          </p:nvPr>
        </p:nvSpPr>
        <p:spPr>
          <a:xfrm>
            <a:off x="677334" y="609600"/>
            <a:ext cx="8596668" cy="651164"/>
          </a:xfrm>
        </p:spPr>
        <p:txBody>
          <a:bodyPr/>
          <a:lstStyle/>
          <a:p>
            <a:r>
              <a:rPr lang="es-MX" dirty="0"/>
              <a:t>Convenios de colaboración vigentes</a:t>
            </a:r>
          </a:p>
        </p:txBody>
      </p:sp>
      <p:graphicFrame>
        <p:nvGraphicFramePr>
          <p:cNvPr id="4" name="Table 3">
            <a:extLst>
              <a:ext uri="{FF2B5EF4-FFF2-40B4-BE49-F238E27FC236}">
                <a16:creationId xmlns:a16="http://schemas.microsoft.com/office/drawing/2014/main" id="{C14AD950-6BD5-4387-A619-127BF7A18924}"/>
              </a:ext>
            </a:extLst>
          </p:cNvPr>
          <p:cNvGraphicFramePr>
            <a:graphicFrameLocks noGrp="1"/>
          </p:cNvGraphicFramePr>
          <p:nvPr>
            <p:extLst>
              <p:ext uri="{D42A27DB-BD31-4B8C-83A1-F6EECF244321}">
                <p14:modId xmlns:p14="http://schemas.microsoft.com/office/powerpoint/2010/main" val="3775949675"/>
              </p:ext>
            </p:extLst>
          </p:nvPr>
        </p:nvGraphicFramePr>
        <p:xfrm>
          <a:off x="677334" y="2895599"/>
          <a:ext cx="9727430" cy="3689175"/>
        </p:xfrm>
        <a:graphic>
          <a:graphicData uri="http://schemas.openxmlformats.org/drawingml/2006/table">
            <a:tbl>
              <a:tblPr firstRow="1" firstCol="1" bandRow="1">
                <a:tableStyleId>{0660B408-B3CF-4A94-85FC-2B1E0A45F4A2}</a:tableStyleId>
              </a:tblPr>
              <a:tblGrid>
                <a:gridCol w="2022215">
                  <a:extLst>
                    <a:ext uri="{9D8B030D-6E8A-4147-A177-3AD203B41FA5}">
                      <a16:colId xmlns:a16="http://schemas.microsoft.com/office/drawing/2014/main" val="3390630698"/>
                    </a:ext>
                  </a:extLst>
                </a:gridCol>
                <a:gridCol w="1572396">
                  <a:extLst>
                    <a:ext uri="{9D8B030D-6E8A-4147-A177-3AD203B41FA5}">
                      <a16:colId xmlns:a16="http://schemas.microsoft.com/office/drawing/2014/main" val="1134482229"/>
                    </a:ext>
                  </a:extLst>
                </a:gridCol>
                <a:gridCol w="6132819">
                  <a:extLst>
                    <a:ext uri="{9D8B030D-6E8A-4147-A177-3AD203B41FA5}">
                      <a16:colId xmlns:a16="http://schemas.microsoft.com/office/drawing/2014/main" val="465438347"/>
                    </a:ext>
                  </a:extLst>
                </a:gridCol>
              </a:tblGrid>
              <a:tr h="520103">
                <a:tc>
                  <a:txBody>
                    <a:bodyPr/>
                    <a:lstStyle/>
                    <a:p>
                      <a:pPr algn="ctr">
                        <a:lnSpc>
                          <a:spcPct val="150000"/>
                        </a:lnSpc>
                        <a:spcAft>
                          <a:spcPts val="0"/>
                        </a:spcAft>
                      </a:pPr>
                      <a:r>
                        <a:rPr lang="es-MX" sz="1200" dirty="0">
                          <a:effectLst/>
                        </a:rPr>
                        <a:t>Institución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Vigencia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200" dirty="0">
                          <a:effectLst/>
                        </a:rPr>
                        <a:t>Objeto del convenio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5989729"/>
                  </a:ext>
                </a:extLst>
              </a:tr>
              <a:tr h="3169072">
                <a:tc>
                  <a:txBody>
                    <a:bodyPr/>
                    <a:lstStyle/>
                    <a:p>
                      <a:pPr algn="ctr">
                        <a:lnSpc>
                          <a:spcPct val="150000"/>
                        </a:lnSpc>
                        <a:spcAft>
                          <a:spcPts val="0"/>
                        </a:spcAft>
                      </a:pPr>
                      <a:r>
                        <a:rPr lang="es-ES" sz="1600" dirty="0">
                          <a:effectLst/>
                        </a:rPr>
                        <a:t>Instituto Nacional de Estadística y Geografía</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a:effectLst/>
                        </a:rPr>
                        <a:t>Se convino en el año 2016 y la vigencia es indefinida</a:t>
                      </a:r>
                      <a:endParaRPr lang="es-MX"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es-ES" sz="1600" dirty="0">
                          <a:effectLst/>
                        </a:rPr>
                        <a:t>Realizar acciones orientadas al acceso y promoción del información Estadística y Geográfica del país</a:t>
                      </a:r>
                      <a:endParaRPr lang="es-MX"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866895"/>
                  </a:ext>
                </a:extLst>
              </a:tr>
            </a:tbl>
          </a:graphicData>
        </a:graphic>
      </p:graphicFrame>
      <p:pic>
        <p:nvPicPr>
          <p:cNvPr id="5" name="Imagen 22">
            <a:extLst>
              <a:ext uri="{FF2B5EF4-FFF2-40B4-BE49-F238E27FC236}">
                <a16:creationId xmlns:a16="http://schemas.microsoft.com/office/drawing/2014/main" id="{C18693C5-608E-4A3A-8C0E-0273BF057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79821" y="207819"/>
            <a:ext cx="834316" cy="1510498"/>
          </a:xfrm>
          <a:prstGeom prst="rect">
            <a:avLst/>
          </a:prstGeom>
        </p:spPr>
      </p:pic>
      <p:pic>
        <p:nvPicPr>
          <p:cNvPr id="11266" name="Picture 2" descr="Resultado de imagen para INEGI">
            <a:extLst>
              <a:ext uri="{FF2B5EF4-FFF2-40B4-BE49-F238E27FC236}">
                <a16:creationId xmlns:a16="http://schemas.microsoft.com/office/drawing/2014/main" id="{53DEC7F1-02F1-4556-B790-1F3476288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620981"/>
            <a:ext cx="49720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36781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198</TotalTime>
  <Words>1298</Words>
  <Application>Microsoft Office PowerPoint</Application>
  <PresentationFormat>Widescreen</PresentationFormat>
  <Paragraphs>149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Times New Roman</vt:lpstr>
      <vt:lpstr>Trebuchet MS</vt:lpstr>
      <vt:lpstr>Wingdings</vt:lpstr>
      <vt:lpstr>Wingdings 3</vt:lpstr>
      <vt:lpstr>Facet</vt:lpstr>
      <vt:lpstr>Convenios de colaboración vigentes y Proyectos de Investigación</vt:lpstr>
      <vt:lpstr>Convenios de colaboración vigentes </vt:lpstr>
      <vt:lpstr>Convenios de colaboración</vt:lpstr>
      <vt:lpstr>Convenios vigentes de colaboración</vt:lpstr>
      <vt:lpstr>Convenios de colaboración vigentes</vt:lpstr>
      <vt:lpstr>Convenios de colaboración vigentes</vt:lpstr>
      <vt:lpstr>Convenios de colaboración vigentes</vt:lpstr>
      <vt:lpstr>Convenios de colaboración vigentes </vt:lpstr>
      <vt:lpstr>Convenios de colaboración vigentes</vt:lpstr>
      <vt:lpstr>Convenios de colaboración vigentes </vt:lpstr>
      <vt:lpstr>Proyectos de investigación</vt:lpstr>
      <vt:lpstr>Proyectos de investigación </vt:lpstr>
      <vt:lpstr>Proyectos de investigación </vt:lpstr>
      <vt:lpstr>Innovaciones tecnológicas pecuarias</vt:lpstr>
      <vt:lpstr>Innovaciones tecnológicas agrícolas</vt:lpstr>
      <vt:lpstr>Innovaciones tecnológicas agrícolas</vt:lpstr>
      <vt:lpstr>Innovaciones tecnológicas agrícolas</vt:lpstr>
      <vt:lpstr>Sistema Producto Jamaica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Convenios de colaboración vigentes y Proyectos de Investigación</dc:title>
  <dc:creator>Hector Hugo Galicia Aguilar</dc:creator>
  <cp:lastModifiedBy>Hector Hugo Galicia Aguilar</cp:lastModifiedBy>
  <cp:revision>15</cp:revision>
  <dcterms:created xsi:type="dcterms:W3CDTF">2018-09-18T15:17:39Z</dcterms:created>
  <dcterms:modified xsi:type="dcterms:W3CDTF">2018-09-19T00:44:20Z</dcterms:modified>
</cp:coreProperties>
</file>